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7" r:id="rId2"/>
    <p:sldId id="262" r:id="rId3"/>
    <p:sldId id="263" r:id="rId4"/>
    <p:sldId id="266" r:id="rId5"/>
    <p:sldId id="267" r:id="rId6"/>
    <p:sldId id="268" r:id="rId7"/>
    <p:sldId id="269" r:id="rId8"/>
    <p:sldId id="265" r:id="rId9"/>
    <p:sldId id="276" r:id="rId10"/>
    <p:sldId id="270" r:id="rId11"/>
    <p:sldId id="271" r:id="rId12"/>
    <p:sldId id="272" r:id="rId13"/>
    <p:sldId id="277" r:id="rId14"/>
    <p:sldId id="273" r:id="rId15"/>
    <p:sldId id="275" r:id="rId16"/>
    <p:sldId id="278" r:id="rId17"/>
    <p:sldId id="279" r:id="rId18"/>
    <p:sldId id="280" r:id="rId19"/>
    <p:sldId id="281" r:id="rId20"/>
    <p:sldId id="282" r:id="rId21"/>
    <p:sldId id="283" r:id="rId22"/>
    <p:sldId id="284" r:id="rId23"/>
    <p:sldId id="28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91" autoAdjust="0"/>
    <p:restoredTop sz="94660"/>
  </p:normalViewPr>
  <p:slideViewPr>
    <p:cSldViewPr>
      <p:cViewPr varScale="1">
        <p:scale>
          <a:sx n="86" d="100"/>
          <a:sy n="86" d="100"/>
        </p:scale>
        <p:origin x="-103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ED1BDF-E2E5-470E-94BC-8FBC5DA2528B}" type="datetimeFigureOut">
              <a:rPr lang="en-US" smtClean="0"/>
              <a:t>8/23/2017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5C95A6-C0F2-409C-9F6D-249F37895C58}" type="slidenum">
              <a:rPr lang="en-US" smtClean="0"/>
              <a:t>‹#›</a:t>
            </a:fld>
            <a:endParaRPr lang="en-US"/>
          </a:p>
        </p:txBody>
      </p:sp>
    </p:spTree>
    <p:extLst>
      <p:ext uri="{BB962C8B-B14F-4D97-AF65-F5344CB8AC3E}">
        <p14:creationId xmlns:p14="http://schemas.microsoft.com/office/powerpoint/2010/main" val="955869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7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A37CE676-10B3-4BC3-8D02-93E651314087}" type="slidenum">
              <a:rPr lang="en-US" altLang="en-US" smtClean="0">
                <a:latin typeface="Arial" pitchFamily="34" charset="0"/>
                <a:cs typeface="Arial" pitchFamily="34" charset="0"/>
              </a:rPr>
              <a:pPr eaLnBrk="1" hangingPunct="1"/>
              <a:t>3</a:t>
            </a:fld>
            <a:endParaRPr lang="en-US" altLang="en-US" smtClean="0">
              <a:latin typeface="Arial" pitchFamily="34" charset="0"/>
              <a:cs typeface="Arial" pitchFamily="34" charset="0"/>
            </a:endParaRPr>
          </a:p>
        </p:txBody>
      </p:sp>
    </p:spTree>
    <p:extLst>
      <p:ext uri="{BB962C8B-B14F-4D97-AF65-F5344CB8AC3E}">
        <p14:creationId xmlns:p14="http://schemas.microsoft.com/office/powerpoint/2010/main" val="1999760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5C95A6-C0F2-409C-9F6D-249F37895C58}" type="slidenum">
              <a:rPr lang="en-US" smtClean="0"/>
              <a:t>16</a:t>
            </a:fld>
            <a:endParaRPr lang="en-US"/>
          </a:p>
        </p:txBody>
      </p:sp>
    </p:spTree>
    <p:extLst>
      <p:ext uri="{BB962C8B-B14F-4D97-AF65-F5344CB8AC3E}">
        <p14:creationId xmlns:p14="http://schemas.microsoft.com/office/powerpoint/2010/main" val="2896966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55C95A6-C0F2-409C-9F6D-249F37895C58}" type="slidenum">
              <a:rPr lang="en-US" smtClean="0"/>
              <a:t>17</a:t>
            </a:fld>
            <a:endParaRPr lang="en-US"/>
          </a:p>
        </p:txBody>
      </p:sp>
    </p:spTree>
    <p:extLst>
      <p:ext uri="{BB962C8B-B14F-4D97-AF65-F5344CB8AC3E}">
        <p14:creationId xmlns:p14="http://schemas.microsoft.com/office/powerpoint/2010/main" val="2531876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https://www.youtube.com/watch?v=0IUgsCAu3ic</a:t>
            </a:r>
            <a:endParaRPr lang="en-US" dirty="0"/>
          </a:p>
        </p:txBody>
      </p:sp>
      <p:sp>
        <p:nvSpPr>
          <p:cNvPr id="4" name="Slide Number Placeholder 3"/>
          <p:cNvSpPr>
            <a:spLocks noGrp="1"/>
          </p:cNvSpPr>
          <p:nvPr>
            <p:ph type="sldNum" sz="quarter" idx="10"/>
          </p:nvPr>
        </p:nvSpPr>
        <p:spPr/>
        <p:txBody>
          <a:bodyPr/>
          <a:lstStyle/>
          <a:p>
            <a:fld id="{D55C95A6-C0F2-409C-9F6D-249F37895C58}" type="slidenum">
              <a:rPr lang="en-US" smtClean="0"/>
              <a:t>18</a:t>
            </a:fld>
            <a:endParaRPr lang="en-US"/>
          </a:p>
        </p:txBody>
      </p:sp>
    </p:spTree>
    <p:extLst>
      <p:ext uri="{BB962C8B-B14F-4D97-AF65-F5344CB8AC3E}">
        <p14:creationId xmlns:p14="http://schemas.microsoft.com/office/powerpoint/2010/main" val="2872991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55C95A6-C0F2-409C-9F6D-249F37895C58}" type="slidenum">
              <a:rPr lang="en-US" smtClean="0"/>
              <a:t>20</a:t>
            </a:fld>
            <a:endParaRPr lang="en-US"/>
          </a:p>
        </p:txBody>
      </p:sp>
    </p:spTree>
    <p:extLst>
      <p:ext uri="{BB962C8B-B14F-4D97-AF65-F5344CB8AC3E}">
        <p14:creationId xmlns:p14="http://schemas.microsoft.com/office/powerpoint/2010/main" val="2570263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55C95A6-C0F2-409C-9F6D-249F37895C58}" type="slidenum">
              <a:rPr lang="en-US" smtClean="0"/>
              <a:t>22</a:t>
            </a:fld>
            <a:endParaRPr lang="en-US"/>
          </a:p>
        </p:txBody>
      </p:sp>
    </p:spTree>
    <p:extLst>
      <p:ext uri="{BB962C8B-B14F-4D97-AF65-F5344CB8AC3E}">
        <p14:creationId xmlns:p14="http://schemas.microsoft.com/office/powerpoint/2010/main" val="635461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55C95A6-C0F2-409C-9F6D-249F37895C58}" type="slidenum">
              <a:rPr lang="en-US" smtClean="0"/>
              <a:t>23</a:t>
            </a:fld>
            <a:endParaRPr lang="en-US"/>
          </a:p>
        </p:txBody>
      </p:sp>
    </p:spTree>
    <p:extLst>
      <p:ext uri="{BB962C8B-B14F-4D97-AF65-F5344CB8AC3E}">
        <p14:creationId xmlns:p14="http://schemas.microsoft.com/office/powerpoint/2010/main" val="3750966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EB89DD72-A81A-446A-8528-36983B898191}" type="datetimeFigureOut">
              <a:rPr lang="en-US" smtClean="0"/>
              <a:t>8/23/2017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6AE882-16C9-41B5-88AB-890EBBEE6D78}"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89DD72-A81A-446A-8528-36983B898191}" type="datetimeFigureOut">
              <a:rPr lang="en-US" smtClean="0"/>
              <a:t>8/23/2017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6AE882-16C9-41B5-88AB-890EBBEE6D7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B89DD72-A81A-446A-8528-36983B898191}" type="datetimeFigureOut">
              <a:rPr lang="en-US" smtClean="0"/>
              <a:t>8/23/2017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6AE882-16C9-41B5-88AB-890EBBEE6D7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B89DD72-A81A-446A-8528-36983B898191}" type="datetimeFigureOut">
              <a:rPr lang="en-US" smtClean="0"/>
              <a:t>8/23/2017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6AE882-16C9-41B5-88AB-890EBBEE6D7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B89DD72-A81A-446A-8528-36983B898191}" type="datetimeFigureOut">
              <a:rPr lang="en-US" smtClean="0"/>
              <a:t>8/23/2017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6AE882-16C9-41B5-88AB-890EBBEE6D7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B89DD72-A81A-446A-8528-36983B898191}" type="datetimeFigureOut">
              <a:rPr lang="en-US" smtClean="0"/>
              <a:t>8/23/2017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6AE882-16C9-41B5-88AB-890EBBEE6D7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89DD72-A81A-446A-8528-36983B898191}" type="datetimeFigureOut">
              <a:rPr lang="en-US" smtClean="0"/>
              <a:t>8/23/2017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6AE882-16C9-41B5-88AB-890EBBEE6D7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B89DD72-A81A-446A-8528-36983B898191}" type="datetimeFigureOut">
              <a:rPr lang="en-US" smtClean="0"/>
              <a:t>8/23/2017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6AE882-16C9-41B5-88AB-890EBBEE6D78}"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EB89DD72-A81A-446A-8528-36983B898191}" type="datetimeFigureOut">
              <a:rPr lang="en-US" smtClean="0"/>
              <a:t>8/23/2017</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376AE882-16C9-41B5-88AB-890EBBEE6D78}"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89DD72-A81A-446A-8528-36983B898191}" type="datetimeFigureOut">
              <a:rPr lang="en-US" smtClean="0"/>
              <a:t>8/23/2017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6AE882-16C9-41B5-88AB-890EBBEE6D7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89DD72-A81A-446A-8528-36983B898191}" type="datetimeFigureOut">
              <a:rPr lang="en-US" smtClean="0"/>
              <a:t>8/23/2017</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376AE882-16C9-41B5-88AB-890EBBEE6D7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EB89DD72-A81A-446A-8528-36983B898191}" type="datetimeFigureOut">
              <a:rPr lang="en-US" smtClean="0"/>
              <a:t>8/23/2017</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376AE882-16C9-41B5-88AB-890EBBEE6D7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s://scholar.google.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zotero.or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lifehacker.com/how-to-use-trello-to-organize-your-entire-life-1683821040" TargetMode="External"/><Relationship Id="rId2" Type="http://schemas.openxmlformats.org/officeDocument/2006/relationships/hyperlink" Target="http://gettingthingsdone.com/"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hyperlink" Target="https://www.cebma.org/" TargetMode="External"/><Relationship Id="rId2" Type="http://schemas.openxmlformats.org/officeDocument/2006/relationships/hyperlink" Target="https://plus.google.com/communities/111941005350469184924"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0IUgsCAu3ic"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bostondebate.org/eba/"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 name="Rectangle 2"/>
          <p:cNvSpPr>
            <a:spLocks noGrp="1" noChangeArrowheads="1"/>
          </p:cNvSpPr>
          <p:nvPr>
            <p:ph type="ctrTitle"/>
          </p:nvPr>
        </p:nvSpPr>
        <p:spPr>
          <a:xfrm>
            <a:off x="228600" y="3962400"/>
            <a:ext cx="7772400" cy="1431925"/>
          </a:xfrm>
        </p:spPr>
        <p:txBody>
          <a:bodyPr>
            <a:normAutofit fontScale="90000"/>
          </a:bodyPr>
          <a:lstStyle/>
          <a:p>
            <a:pPr eaLnBrk="1" hangingPunct="1">
              <a:defRPr/>
            </a:pPr>
            <a:r>
              <a:rPr lang="en-US" altLang="en-US" dirty="0" smtClean="0">
                <a:solidFill>
                  <a:schemeClr val="tx1"/>
                </a:solidFill>
              </a:rPr>
              <a:t>Z-302: Managing and Behavior in Organizations</a:t>
            </a:r>
          </a:p>
        </p:txBody>
      </p:sp>
      <p:sp>
        <p:nvSpPr>
          <p:cNvPr id="2051" name="Rectangle 3"/>
          <p:cNvSpPr>
            <a:spLocks noGrp="1" noChangeArrowheads="1"/>
          </p:cNvSpPr>
          <p:nvPr>
            <p:ph type="subTitle" idx="1"/>
          </p:nvPr>
        </p:nvSpPr>
        <p:spPr>
          <a:xfrm>
            <a:off x="914400" y="5562600"/>
            <a:ext cx="6400800" cy="838200"/>
          </a:xfrm>
        </p:spPr>
        <p:txBody>
          <a:bodyPr/>
          <a:lstStyle/>
          <a:p>
            <a:pPr eaLnBrk="1" hangingPunct="1">
              <a:defRPr/>
            </a:pPr>
            <a:r>
              <a:rPr lang="en-US" altLang="en-US" sz="3200" dirty="0" smtClean="0">
                <a:solidFill>
                  <a:schemeClr val="tx1"/>
                </a:solidFill>
              </a:rPr>
              <a:t>Dr. David H. Tobey</a:t>
            </a:r>
          </a:p>
          <a:p>
            <a:pPr eaLnBrk="1" hangingPunct="1">
              <a:defRPr/>
            </a:pPr>
            <a:endParaRPr lang="en-US" altLang="en-US" dirty="0" smtClean="0">
              <a:solidFill>
                <a:schemeClr val="tx1"/>
              </a:solidFill>
            </a:endParaRPr>
          </a:p>
          <a:p>
            <a:pPr eaLnBrk="1" hangingPunct="1">
              <a:defRPr/>
            </a:pPr>
            <a:endParaRPr lang="en-US" altLang="en-US" dirty="0" smtClean="0">
              <a:solidFill>
                <a:schemeClr val="tx1"/>
              </a:solidFill>
            </a:endParaRPr>
          </a:p>
        </p:txBody>
      </p:sp>
    </p:spTree>
    <p:extLst>
      <p:ext uri="{BB962C8B-B14F-4D97-AF65-F5344CB8AC3E}">
        <p14:creationId xmlns:p14="http://schemas.microsoft.com/office/powerpoint/2010/main" val="37493593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Agenda</a:t>
            </a:r>
            <a:endParaRPr lang="en-US" dirty="0"/>
          </a:p>
        </p:txBody>
      </p:sp>
      <p:sp>
        <p:nvSpPr>
          <p:cNvPr id="3" name="Content Placeholder 2"/>
          <p:cNvSpPr>
            <a:spLocks noGrp="1"/>
          </p:cNvSpPr>
          <p:nvPr>
            <p:ph idx="1"/>
          </p:nvPr>
        </p:nvSpPr>
        <p:spPr/>
        <p:txBody>
          <a:bodyPr>
            <a:normAutofit/>
          </a:bodyPr>
          <a:lstStyle/>
          <a:p>
            <a:r>
              <a:rPr lang="en-US" sz="4000" dirty="0" smtClean="0"/>
              <a:t>Introductions</a:t>
            </a:r>
          </a:p>
          <a:p>
            <a:r>
              <a:rPr lang="en-US" sz="4000" dirty="0" smtClean="0"/>
              <a:t>Review of Syllabus</a:t>
            </a:r>
          </a:p>
          <a:p>
            <a:r>
              <a:rPr lang="en-US" sz="4000" dirty="0" smtClean="0"/>
              <a:t>Tools of the Trade</a:t>
            </a:r>
            <a:endParaRPr lang="en-US" sz="3600" dirty="0" smtClean="0"/>
          </a:p>
          <a:p>
            <a:pPr lvl="1"/>
            <a:endParaRPr lang="en-US" sz="3600" dirty="0" smtClean="0"/>
          </a:p>
          <a:p>
            <a:pPr lvl="1"/>
            <a:endParaRPr lang="en-US" sz="3600" dirty="0"/>
          </a:p>
        </p:txBody>
      </p:sp>
    </p:spTree>
    <p:extLst>
      <p:ext uri="{BB962C8B-B14F-4D97-AF65-F5344CB8AC3E}">
        <p14:creationId xmlns:p14="http://schemas.microsoft.com/office/powerpoint/2010/main" val="38302790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81000" y="38100"/>
            <a:ext cx="8229600" cy="1384300"/>
          </a:xfrm>
        </p:spPr>
        <p:txBody>
          <a:bodyPr/>
          <a:lstStyle/>
          <a:p>
            <a:pPr eaLnBrk="1" hangingPunct="1">
              <a:defRPr/>
            </a:pPr>
            <a:r>
              <a:rPr lang="es-UY" altLang="en-US" sz="3600" dirty="0" err="1" smtClean="0">
                <a:solidFill>
                  <a:schemeClr val="bg1"/>
                </a:solidFill>
              </a:rPr>
              <a:t>Introductions</a:t>
            </a:r>
            <a:r>
              <a:rPr lang="es-UY" altLang="en-US" sz="3600" dirty="0" smtClean="0">
                <a:solidFill>
                  <a:schemeClr val="bg1"/>
                </a:solidFill>
              </a:rPr>
              <a:t>: A </a:t>
            </a:r>
            <a:r>
              <a:rPr lang="es-UY" altLang="en-US" sz="3600" dirty="0" err="1" smtClean="0">
                <a:solidFill>
                  <a:schemeClr val="bg1"/>
                </a:solidFill>
              </a:rPr>
              <a:t>little</a:t>
            </a:r>
            <a:r>
              <a:rPr lang="es-UY" altLang="en-US" sz="3600" dirty="0" smtClean="0">
                <a:solidFill>
                  <a:schemeClr val="bg1"/>
                </a:solidFill>
              </a:rPr>
              <a:t> </a:t>
            </a:r>
            <a:r>
              <a:rPr lang="es-UY" altLang="en-US" sz="3600" dirty="0" err="1" smtClean="0">
                <a:solidFill>
                  <a:schemeClr val="bg1"/>
                </a:solidFill>
              </a:rPr>
              <a:t>about</a:t>
            </a:r>
            <a:r>
              <a:rPr lang="es-UY" altLang="en-US" sz="3600" dirty="0" smtClean="0">
                <a:solidFill>
                  <a:schemeClr val="bg1"/>
                </a:solidFill>
              </a:rPr>
              <a:t> me</a:t>
            </a:r>
            <a:endParaRPr lang="es-ES" altLang="en-US" sz="3600" dirty="0" smtClean="0">
              <a:solidFill>
                <a:schemeClr val="bg1"/>
              </a:solidFill>
            </a:endParaRPr>
          </a:p>
        </p:txBody>
      </p:sp>
      <p:sp>
        <p:nvSpPr>
          <p:cNvPr id="3075" name="Rectangle 3"/>
          <p:cNvSpPr>
            <a:spLocks noGrp="1" noChangeArrowheads="1"/>
          </p:cNvSpPr>
          <p:nvPr>
            <p:ph type="body" idx="1"/>
          </p:nvPr>
        </p:nvSpPr>
        <p:spPr>
          <a:xfrm>
            <a:off x="685800" y="1828800"/>
            <a:ext cx="8229600" cy="4525963"/>
          </a:xfrm>
        </p:spPr>
        <p:txBody>
          <a:bodyPr>
            <a:normAutofit fontScale="92500" lnSpcReduction="10000"/>
          </a:bodyPr>
          <a:lstStyle/>
          <a:p>
            <a:pPr eaLnBrk="1" hangingPunct="1">
              <a:defRPr/>
            </a:pPr>
            <a:r>
              <a:rPr lang="es-ES" altLang="en-US" sz="2400" dirty="0" smtClean="0"/>
              <a:t>Ph.D. in </a:t>
            </a:r>
            <a:r>
              <a:rPr lang="es-ES" altLang="en-US" sz="2400" dirty="0" err="1" smtClean="0"/>
              <a:t>Managerial</a:t>
            </a:r>
            <a:r>
              <a:rPr lang="es-ES" altLang="en-US" sz="2400" dirty="0" smtClean="0"/>
              <a:t> </a:t>
            </a:r>
            <a:r>
              <a:rPr lang="es-ES" altLang="en-US" sz="2400" dirty="0" err="1" smtClean="0"/>
              <a:t>Cognition</a:t>
            </a:r>
            <a:r>
              <a:rPr lang="es-ES" altLang="en-US" sz="2400" dirty="0" smtClean="0"/>
              <a:t> and </a:t>
            </a:r>
            <a:r>
              <a:rPr lang="es-ES" altLang="en-US" sz="2400" dirty="0" err="1" smtClean="0"/>
              <a:t>Talent</a:t>
            </a:r>
            <a:r>
              <a:rPr lang="es-ES" altLang="en-US" sz="2400" dirty="0" smtClean="0"/>
              <a:t> Management</a:t>
            </a:r>
          </a:p>
          <a:p>
            <a:pPr lvl="1" eaLnBrk="1" hangingPunct="1">
              <a:buFont typeface="Tahoma" charset="0"/>
              <a:buChar char="–"/>
              <a:defRPr/>
            </a:pPr>
            <a:r>
              <a:rPr lang="es-ES" altLang="en-US" sz="2200" dirty="0" err="1" smtClean="0"/>
              <a:t>Dissertation</a:t>
            </a:r>
            <a:r>
              <a:rPr lang="es-ES" altLang="en-US" sz="2200" dirty="0" smtClean="0"/>
              <a:t>: </a:t>
            </a:r>
            <a:r>
              <a:rPr lang="es-ES" altLang="en-US" sz="2200" i="1" dirty="0" err="1" smtClean="0"/>
              <a:t>Change</a:t>
            </a:r>
            <a:r>
              <a:rPr lang="es-ES" altLang="en-US" sz="2200" i="1" dirty="0" smtClean="0"/>
              <a:t> </a:t>
            </a:r>
            <a:r>
              <a:rPr lang="es-ES" altLang="en-US" sz="2200" i="1" dirty="0" err="1" smtClean="0"/>
              <a:t>Moments</a:t>
            </a:r>
            <a:endParaRPr lang="es-ES" altLang="en-US" sz="2200" i="1" dirty="0" smtClean="0"/>
          </a:p>
          <a:p>
            <a:pPr>
              <a:defRPr/>
            </a:pPr>
            <a:r>
              <a:rPr lang="es-ES" altLang="en-US" sz="2400" dirty="0" smtClean="0"/>
              <a:t>Serial </a:t>
            </a:r>
            <a:r>
              <a:rPr lang="es-ES" altLang="en-US" sz="2400" dirty="0" err="1" smtClean="0"/>
              <a:t>Entrepreneur</a:t>
            </a:r>
            <a:r>
              <a:rPr lang="es-ES" altLang="en-US" sz="2400" dirty="0" smtClean="0"/>
              <a:t> – Performance-</a:t>
            </a:r>
            <a:r>
              <a:rPr lang="es-ES" altLang="en-US" sz="2400" dirty="0" err="1" smtClean="0"/>
              <a:t>Enhancing</a:t>
            </a:r>
            <a:r>
              <a:rPr lang="es-ES" altLang="en-US" sz="2400" dirty="0" smtClean="0"/>
              <a:t> </a:t>
            </a:r>
            <a:r>
              <a:rPr lang="es-ES" altLang="en-US" sz="2400" dirty="0" err="1" smtClean="0"/>
              <a:t>Technology</a:t>
            </a:r>
            <a:endParaRPr lang="es-ES" altLang="en-US" sz="2400" dirty="0" smtClean="0"/>
          </a:p>
          <a:p>
            <a:pPr lvl="1" eaLnBrk="1" hangingPunct="1">
              <a:buFont typeface="Tahoma" charset="0"/>
              <a:buChar char="–"/>
              <a:defRPr/>
            </a:pPr>
            <a:r>
              <a:rPr lang="es-ES" altLang="en-US" sz="2200" i="1" dirty="0" err="1" smtClean="0"/>
              <a:t>Guided</a:t>
            </a:r>
            <a:r>
              <a:rPr lang="es-ES" altLang="en-US" sz="2200" i="1" dirty="0" smtClean="0"/>
              <a:t> </a:t>
            </a:r>
            <a:r>
              <a:rPr lang="es-ES" altLang="en-US" sz="2200" i="1" dirty="0" err="1" smtClean="0"/>
              <a:t>Skilled</a:t>
            </a:r>
            <a:r>
              <a:rPr lang="es-ES" altLang="en-US" sz="2200" i="1" dirty="0" smtClean="0"/>
              <a:t> Performance</a:t>
            </a:r>
            <a:r>
              <a:rPr lang="es-ES" altLang="en-US" sz="2200" dirty="0" smtClean="0"/>
              <a:t> (GSP) </a:t>
            </a:r>
            <a:r>
              <a:rPr lang="es-ES" altLang="en-US" sz="2200" dirty="0" err="1" smtClean="0"/>
              <a:t>Technology</a:t>
            </a:r>
            <a:endParaRPr lang="es-ES" altLang="en-US" sz="2200" dirty="0" smtClean="0"/>
          </a:p>
          <a:p>
            <a:pPr lvl="1" eaLnBrk="1" hangingPunct="1">
              <a:buFont typeface="Tahoma" charset="0"/>
              <a:buChar char="–"/>
              <a:defRPr/>
            </a:pPr>
            <a:r>
              <a:rPr lang="es-ES" altLang="en-US" sz="2200" i="1" dirty="0" err="1" smtClean="0"/>
              <a:t>Potential</a:t>
            </a:r>
            <a:r>
              <a:rPr lang="es-ES" altLang="en-US" sz="2200" i="1" dirty="0" smtClean="0"/>
              <a:t> Performance and 3-10-N </a:t>
            </a:r>
            <a:r>
              <a:rPr lang="es-ES" altLang="en-US" sz="2200" i="1" dirty="0" err="1" smtClean="0"/>
              <a:t>Methodologies</a:t>
            </a:r>
            <a:endParaRPr lang="es-ES" altLang="en-US" sz="2200" dirty="0" smtClean="0"/>
          </a:p>
          <a:p>
            <a:pPr lvl="1" eaLnBrk="1" hangingPunct="1">
              <a:buFont typeface="Tahoma" charset="0"/>
              <a:buChar char="–"/>
              <a:defRPr/>
            </a:pPr>
            <a:r>
              <a:rPr lang="es-ES" altLang="en-US" sz="2200" dirty="0" err="1" smtClean="0"/>
              <a:t>Assessment-Driven</a:t>
            </a:r>
            <a:r>
              <a:rPr lang="es-ES" altLang="en-US" sz="2200" dirty="0" smtClean="0"/>
              <a:t> </a:t>
            </a:r>
            <a:r>
              <a:rPr lang="es-ES" altLang="en-US" sz="2200" dirty="0" err="1" smtClean="0"/>
              <a:t>Accelerated</a:t>
            </a:r>
            <a:r>
              <a:rPr lang="es-ES" altLang="en-US" sz="2200" dirty="0" smtClean="0"/>
              <a:t> Performance Training </a:t>
            </a:r>
            <a:r>
              <a:rPr lang="es-ES" altLang="en-US" sz="2200" dirty="0" err="1" smtClean="0"/>
              <a:t>Solution</a:t>
            </a:r>
            <a:r>
              <a:rPr lang="es-ES" altLang="en-US" sz="2200" dirty="0" smtClean="0"/>
              <a:t> (ADAPTS) </a:t>
            </a:r>
          </a:p>
          <a:p>
            <a:pPr>
              <a:buFont typeface="Tahoma" charset="0"/>
              <a:buChar char="–"/>
              <a:defRPr/>
            </a:pPr>
            <a:r>
              <a:rPr lang="es-ES" altLang="en-US" sz="2600" dirty="0" smtClean="0"/>
              <a:t>Co-Principal </a:t>
            </a:r>
            <a:r>
              <a:rPr lang="es-ES" altLang="en-US" sz="2600" dirty="0" err="1" smtClean="0"/>
              <a:t>Investigator</a:t>
            </a:r>
            <a:r>
              <a:rPr lang="es-ES" altLang="en-US" sz="2600" dirty="0" smtClean="0"/>
              <a:t>, </a:t>
            </a:r>
            <a:r>
              <a:rPr lang="es-ES" altLang="en-US" sz="2600" dirty="0" err="1" smtClean="0"/>
              <a:t>National</a:t>
            </a:r>
            <a:r>
              <a:rPr lang="es-ES" altLang="en-US" sz="2600" dirty="0" smtClean="0"/>
              <a:t> </a:t>
            </a:r>
            <a:r>
              <a:rPr lang="es-ES" altLang="en-US" sz="2600" dirty="0" err="1" smtClean="0"/>
              <a:t>CyberWatch</a:t>
            </a:r>
            <a:r>
              <a:rPr lang="es-ES" altLang="en-US" sz="2600" dirty="0" smtClean="0"/>
              <a:t> Center</a:t>
            </a:r>
          </a:p>
          <a:p>
            <a:pPr eaLnBrk="1" hangingPunct="1">
              <a:defRPr/>
            </a:pPr>
            <a:r>
              <a:rPr lang="es-ES" altLang="en-US" sz="2400" dirty="0" smtClean="0"/>
              <a:t>Research </a:t>
            </a:r>
            <a:r>
              <a:rPr lang="es-ES" altLang="en-US" sz="2400" dirty="0" err="1" smtClean="0"/>
              <a:t>Interests</a:t>
            </a:r>
            <a:endParaRPr lang="es-ES" altLang="en-US" sz="2400" dirty="0" smtClean="0"/>
          </a:p>
          <a:p>
            <a:pPr lvl="1" eaLnBrk="1" hangingPunct="1">
              <a:buFont typeface="Tahoma" charset="0"/>
              <a:buChar char="–"/>
              <a:defRPr/>
            </a:pPr>
            <a:r>
              <a:rPr lang="es-ES" altLang="en-US" sz="2200" i="1" dirty="0" err="1" smtClean="0"/>
              <a:t>Accelerated</a:t>
            </a:r>
            <a:r>
              <a:rPr lang="es-ES" altLang="en-US" sz="2200" dirty="0" smtClean="0"/>
              <a:t> </a:t>
            </a:r>
            <a:r>
              <a:rPr lang="es-ES" altLang="en-US" sz="2200" dirty="0" err="1" smtClean="0"/>
              <a:t>learning</a:t>
            </a:r>
            <a:endParaRPr lang="es-ES" altLang="en-US" sz="2200" dirty="0" smtClean="0"/>
          </a:p>
          <a:p>
            <a:pPr lvl="1" eaLnBrk="1" hangingPunct="1">
              <a:buFont typeface="Tahoma" charset="0"/>
              <a:buChar char="–"/>
              <a:defRPr/>
            </a:pPr>
            <a:r>
              <a:rPr lang="es-ES" altLang="en-US" sz="2200" dirty="0" err="1" smtClean="0"/>
              <a:t>Student</a:t>
            </a:r>
            <a:r>
              <a:rPr lang="es-ES" altLang="en-US" sz="2200" dirty="0" smtClean="0"/>
              <a:t> and Professional </a:t>
            </a:r>
            <a:r>
              <a:rPr lang="es-ES" altLang="en-US" sz="2200" dirty="0" err="1" smtClean="0"/>
              <a:t>Engagement</a:t>
            </a:r>
            <a:endParaRPr lang="es-ES" altLang="en-US" sz="2200" dirty="0" smtClean="0"/>
          </a:p>
          <a:p>
            <a:pPr lvl="1">
              <a:buFont typeface="Tahoma" charset="0"/>
              <a:buChar char="–"/>
              <a:defRPr/>
            </a:pPr>
            <a:r>
              <a:rPr lang="es-ES" altLang="en-US" sz="2200" i="1" dirty="0" err="1"/>
              <a:t>Brain-Based</a:t>
            </a:r>
            <a:r>
              <a:rPr lang="es-ES" altLang="en-US" sz="2200" i="1" dirty="0"/>
              <a:t> </a:t>
            </a:r>
            <a:r>
              <a:rPr lang="es-ES" altLang="en-US" sz="2200" i="1" dirty="0" err="1"/>
              <a:t>Change</a:t>
            </a:r>
            <a:r>
              <a:rPr lang="es-ES" altLang="en-US" sz="2200" i="1" dirty="0"/>
              <a:t> </a:t>
            </a:r>
          </a:p>
          <a:p>
            <a:pPr lvl="1" eaLnBrk="1" hangingPunct="1">
              <a:buFont typeface="Tahoma" charset="0"/>
              <a:buChar char="–"/>
              <a:defRPr/>
            </a:pPr>
            <a:r>
              <a:rPr lang="es-ES" altLang="en-US" sz="2200" dirty="0" err="1" smtClean="0"/>
              <a:t>Risk</a:t>
            </a:r>
            <a:r>
              <a:rPr lang="es-ES" altLang="en-US" sz="2200" dirty="0" smtClean="0"/>
              <a:t> </a:t>
            </a:r>
            <a:r>
              <a:rPr lang="es-ES" altLang="en-US" sz="2200" dirty="0" err="1" smtClean="0"/>
              <a:t>assessment</a:t>
            </a:r>
            <a:r>
              <a:rPr lang="es-ES" altLang="en-US" sz="2200" dirty="0" smtClean="0"/>
              <a:t> and crisis response</a:t>
            </a:r>
          </a:p>
          <a:p>
            <a:pPr marL="914400" lvl="2" indent="0" eaLnBrk="1" hangingPunct="1">
              <a:buFontTx/>
              <a:buNone/>
              <a:defRPr/>
            </a:pPr>
            <a:endParaRPr lang="es-ES" altLang="en-US" sz="1800" dirty="0" smtClean="0"/>
          </a:p>
          <a:p>
            <a:pPr lvl="1" eaLnBrk="1" hangingPunct="1">
              <a:buFont typeface="Tahoma" charset="0"/>
              <a:buChar char="–"/>
              <a:defRPr/>
            </a:pPr>
            <a:endParaRPr lang="es-ES" altLang="en-US" sz="2000" dirty="0" smtClean="0"/>
          </a:p>
        </p:txBody>
      </p:sp>
    </p:spTree>
    <p:extLst>
      <p:ext uri="{BB962C8B-B14F-4D97-AF65-F5344CB8AC3E}">
        <p14:creationId xmlns:p14="http://schemas.microsoft.com/office/powerpoint/2010/main" val="18837299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81000" y="152400"/>
            <a:ext cx="8229600" cy="1384300"/>
          </a:xfrm>
        </p:spPr>
        <p:txBody>
          <a:bodyPr/>
          <a:lstStyle/>
          <a:p>
            <a:pPr eaLnBrk="1" hangingPunct="1">
              <a:defRPr/>
            </a:pPr>
            <a:r>
              <a:rPr lang="en-US" altLang="en-US" sz="4000" dirty="0" smtClean="0"/>
              <a:t>My Assumptions</a:t>
            </a:r>
          </a:p>
        </p:txBody>
      </p:sp>
      <p:sp>
        <p:nvSpPr>
          <p:cNvPr id="3075" name="Rectangle 3"/>
          <p:cNvSpPr>
            <a:spLocks noGrp="1" noChangeArrowheads="1"/>
          </p:cNvSpPr>
          <p:nvPr>
            <p:ph type="body" idx="1"/>
          </p:nvPr>
        </p:nvSpPr>
        <p:spPr>
          <a:xfrm>
            <a:off x="457200" y="1752600"/>
            <a:ext cx="8229600" cy="4114800"/>
          </a:xfrm>
        </p:spPr>
        <p:txBody>
          <a:bodyPr>
            <a:noAutofit/>
          </a:bodyPr>
          <a:lstStyle/>
          <a:p>
            <a:pPr marL="457200" indent="-457200" eaLnBrk="1" hangingPunct="1">
              <a:lnSpc>
                <a:spcPct val="80000"/>
              </a:lnSpc>
              <a:spcAft>
                <a:spcPts val="1200"/>
              </a:spcAft>
              <a:buFontTx/>
              <a:buAutoNum type="arabicPeriod"/>
              <a:defRPr/>
            </a:pPr>
            <a:r>
              <a:rPr lang="en-US" altLang="en-US" sz="2800" dirty="0" smtClean="0"/>
              <a:t>You expect this course and the instructor to help you further your achievement of your career goals</a:t>
            </a:r>
          </a:p>
          <a:p>
            <a:pPr marL="457200" indent="-457200" eaLnBrk="1" hangingPunct="1">
              <a:lnSpc>
                <a:spcPct val="80000"/>
              </a:lnSpc>
              <a:spcAft>
                <a:spcPts val="1200"/>
              </a:spcAft>
              <a:buFontTx/>
              <a:buAutoNum type="arabicPeriod"/>
              <a:defRPr/>
            </a:pPr>
            <a:r>
              <a:rPr lang="en-US" altLang="en-US" sz="2800" dirty="0" smtClean="0"/>
              <a:t>Every capability you need to do well in this course you already possess </a:t>
            </a:r>
          </a:p>
          <a:p>
            <a:pPr marL="457200" indent="-457200" eaLnBrk="1" hangingPunct="1">
              <a:lnSpc>
                <a:spcPct val="80000"/>
              </a:lnSpc>
              <a:spcAft>
                <a:spcPts val="1200"/>
              </a:spcAft>
              <a:buFontTx/>
              <a:buAutoNum type="arabicPeriod"/>
              <a:defRPr/>
            </a:pPr>
            <a:r>
              <a:rPr lang="en-US" altLang="en-US" sz="2800" dirty="0" smtClean="0"/>
              <a:t>You want the class to be run as similarly as possible to </a:t>
            </a:r>
            <a:r>
              <a:rPr lang="en-US" altLang="en-US" sz="2800" b="1" dirty="0" smtClean="0"/>
              <a:t>what really happens in the business world </a:t>
            </a:r>
            <a:r>
              <a:rPr lang="en-US" altLang="en-US" sz="2800" dirty="0" smtClean="0"/>
              <a:t>and you want to be treated as a responsible adult</a:t>
            </a:r>
          </a:p>
          <a:p>
            <a:pPr marL="457200" indent="-457200" eaLnBrk="1" hangingPunct="1">
              <a:lnSpc>
                <a:spcPct val="80000"/>
              </a:lnSpc>
              <a:spcAft>
                <a:spcPts val="1200"/>
              </a:spcAft>
              <a:buFontTx/>
              <a:buAutoNum type="arabicPeriod"/>
              <a:defRPr/>
            </a:pPr>
            <a:r>
              <a:rPr lang="en-US" altLang="en-US" sz="2800" dirty="0" smtClean="0"/>
              <a:t>Each one of you is different, with different strengths, weaknesses, and preferences – the better I get to know you, the better I can help you</a:t>
            </a:r>
          </a:p>
          <a:p>
            <a:pPr marL="457200" indent="-457200" eaLnBrk="1" hangingPunct="1">
              <a:lnSpc>
                <a:spcPct val="80000"/>
              </a:lnSpc>
              <a:defRPr/>
            </a:pPr>
            <a:endParaRPr lang="en-US" altLang="en-US" sz="2800" dirty="0" smtClean="0"/>
          </a:p>
          <a:p>
            <a:pPr marL="457200" indent="-457200" eaLnBrk="1" hangingPunct="1">
              <a:lnSpc>
                <a:spcPct val="80000"/>
              </a:lnSpc>
              <a:defRPr/>
            </a:pPr>
            <a:endParaRPr lang="en-US" altLang="en-US" sz="2800" dirty="0" smtClean="0"/>
          </a:p>
          <a:p>
            <a:pPr marL="457200" indent="-457200" eaLnBrk="1" hangingPunct="1">
              <a:lnSpc>
                <a:spcPct val="80000"/>
              </a:lnSpc>
              <a:defRPr/>
            </a:pPr>
            <a:endParaRPr lang="en-US" altLang="en-US" sz="2800" dirty="0" smtClean="0"/>
          </a:p>
        </p:txBody>
      </p:sp>
    </p:spTree>
    <p:extLst>
      <p:ext uri="{BB962C8B-B14F-4D97-AF65-F5344CB8AC3E}">
        <p14:creationId xmlns:p14="http://schemas.microsoft.com/office/powerpoint/2010/main" val="8570076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52400" y="292100"/>
            <a:ext cx="8839200" cy="1384300"/>
          </a:xfrm>
        </p:spPr>
        <p:txBody>
          <a:bodyPr/>
          <a:lstStyle/>
          <a:p>
            <a:pPr eaLnBrk="1" hangingPunct="1">
              <a:defRPr/>
            </a:pPr>
            <a:r>
              <a:rPr lang="en-US" altLang="en-US" sz="2800" dirty="0" smtClean="0"/>
              <a:t>WIIFM – How will the course help you succeed?</a:t>
            </a:r>
          </a:p>
        </p:txBody>
      </p:sp>
      <p:sp>
        <p:nvSpPr>
          <p:cNvPr id="4099" name="Rectangle 3"/>
          <p:cNvSpPr>
            <a:spLocks noGrp="1" noChangeArrowheads="1"/>
          </p:cNvSpPr>
          <p:nvPr>
            <p:ph type="body" idx="1"/>
          </p:nvPr>
        </p:nvSpPr>
        <p:spPr>
          <a:xfrm>
            <a:off x="457200" y="4114800"/>
            <a:ext cx="8229600" cy="2286000"/>
          </a:xfrm>
        </p:spPr>
        <p:txBody>
          <a:bodyPr>
            <a:normAutofit fontScale="92500" lnSpcReduction="10000"/>
          </a:bodyPr>
          <a:lstStyle/>
          <a:p>
            <a:pPr eaLnBrk="1" hangingPunct="1">
              <a:lnSpc>
                <a:spcPct val="90000"/>
              </a:lnSpc>
              <a:defRPr/>
            </a:pPr>
            <a:r>
              <a:rPr lang="en-US" altLang="en-US" sz="2400" dirty="0" smtClean="0"/>
              <a:t>How can I achieve my goals?</a:t>
            </a:r>
          </a:p>
          <a:p>
            <a:pPr eaLnBrk="1" hangingPunct="1">
              <a:lnSpc>
                <a:spcPct val="90000"/>
              </a:lnSpc>
              <a:defRPr/>
            </a:pPr>
            <a:r>
              <a:rPr lang="en-US" altLang="en-US" sz="2400" dirty="0" smtClean="0"/>
              <a:t>How do I develop skills that can allow me to rise to the top of my chosen field?</a:t>
            </a:r>
          </a:p>
          <a:p>
            <a:pPr eaLnBrk="1" hangingPunct="1">
              <a:lnSpc>
                <a:spcPct val="90000"/>
              </a:lnSpc>
              <a:defRPr/>
            </a:pPr>
            <a:r>
              <a:rPr lang="en-US" altLang="en-US" sz="2400" dirty="0" smtClean="0"/>
              <a:t>How can I identify and remove constraints to achieving excellence?</a:t>
            </a:r>
          </a:p>
          <a:p>
            <a:pPr eaLnBrk="1" hangingPunct="1">
              <a:lnSpc>
                <a:spcPct val="90000"/>
              </a:lnSpc>
              <a:defRPr/>
            </a:pPr>
            <a:r>
              <a:rPr lang="en-US" altLang="en-US" sz="2400" dirty="0" smtClean="0"/>
              <a:t>How do I determine the best course of action for any problem or challenge?</a:t>
            </a:r>
          </a:p>
          <a:p>
            <a:pPr eaLnBrk="1" hangingPunct="1">
              <a:lnSpc>
                <a:spcPct val="90000"/>
              </a:lnSpc>
              <a:defRPr/>
            </a:pPr>
            <a:r>
              <a:rPr lang="en-US" altLang="en-US" sz="2400" dirty="0" smtClean="0"/>
              <a:t>How can I create a fulfilling and engaging career?</a:t>
            </a:r>
          </a:p>
          <a:p>
            <a:pPr eaLnBrk="1" hangingPunct="1">
              <a:lnSpc>
                <a:spcPct val="90000"/>
              </a:lnSpc>
              <a:defRPr/>
            </a:pPr>
            <a:endParaRPr lang="en-US" altLang="en-US" sz="2400" b="1" dirty="0" smtClean="0"/>
          </a:p>
        </p:txBody>
      </p:sp>
      <p:sp>
        <p:nvSpPr>
          <p:cNvPr id="2" name="TextBox 1"/>
          <p:cNvSpPr txBox="1"/>
          <p:nvPr/>
        </p:nvSpPr>
        <p:spPr>
          <a:xfrm>
            <a:off x="457200" y="1752600"/>
            <a:ext cx="8153400" cy="2246769"/>
          </a:xfrm>
          <a:prstGeom prst="rect">
            <a:avLst/>
          </a:prstGeom>
          <a:noFill/>
        </p:spPr>
        <p:txBody>
          <a:bodyPr wrap="square" rtlCol="0">
            <a:spAutoFit/>
          </a:bodyPr>
          <a:lstStyle/>
          <a:p>
            <a:r>
              <a:rPr lang="en-US" sz="2000" dirty="0" smtClean="0"/>
              <a:t>“To live means to experience – through doing, feeling, thinking. Experience takes place in time, so time is the ultimate scarce resource we have. Over the years, the content of experience will determine the quality of life. Therefore, one of the most essential decisions any of us can make is about how one’s time is allocated or invested.”</a:t>
            </a:r>
          </a:p>
          <a:p>
            <a:r>
              <a:rPr lang="en-US" sz="2000" dirty="0"/>
              <a:t>	</a:t>
            </a:r>
            <a:r>
              <a:rPr lang="en-US" sz="2000" dirty="0" smtClean="0"/>
              <a:t>-- </a:t>
            </a:r>
            <a:r>
              <a:rPr lang="en-US" sz="2000" dirty="0" err="1" smtClean="0"/>
              <a:t>Mihaly</a:t>
            </a:r>
            <a:r>
              <a:rPr lang="en-US" sz="2000" dirty="0" smtClean="0"/>
              <a:t> </a:t>
            </a:r>
            <a:r>
              <a:rPr lang="en-US" sz="2000" dirty="0" err="1" smtClean="0"/>
              <a:t>Csizkszentmihalyi</a:t>
            </a:r>
            <a:r>
              <a:rPr lang="en-US" sz="2000" dirty="0" smtClean="0"/>
              <a:t>, </a:t>
            </a:r>
          </a:p>
          <a:p>
            <a:r>
              <a:rPr lang="en-US" sz="2000" dirty="0"/>
              <a:t>	</a:t>
            </a:r>
            <a:r>
              <a:rPr lang="en-US" sz="2000" i="1" dirty="0" smtClean="0"/>
              <a:t>Finding Flow: The psychology of engagement with everyday life</a:t>
            </a:r>
            <a:endParaRPr lang="en-US" sz="2000" i="1" dirty="0"/>
          </a:p>
        </p:txBody>
      </p:sp>
    </p:spTree>
    <p:extLst>
      <p:ext uri="{BB962C8B-B14F-4D97-AF65-F5344CB8AC3E}">
        <p14:creationId xmlns:p14="http://schemas.microsoft.com/office/powerpoint/2010/main" val="27313082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defRPr/>
            </a:pPr>
            <a:r>
              <a:rPr lang="en-US" altLang="en-US" sz="3600" dirty="0" smtClean="0"/>
              <a:t>How do I excel in this course?</a:t>
            </a:r>
          </a:p>
        </p:txBody>
      </p:sp>
      <p:sp>
        <p:nvSpPr>
          <p:cNvPr id="5123" name="Rectangle 3"/>
          <p:cNvSpPr>
            <a:spLocks noGrp="1" noChangeArrowheads="1"/>
          </p:cNvSpPr>
          <p:nvPr>
            <p:ph type="body" idx="1"/>
          </p:nvPr>
        </p:nvSpPr>
        <p:spPr>
          <a:xfrm>
            <a:off x="381000" y="1828800"/>
            <a:ext cx="4724400" cy="4114800"/>
          </a:xfrm>
        </p:spPr>
        <p:txBody>
          <a:bodyPr>
            <a:noAutofit/>
          </a:bodyPr>
          <a:lstStyle/>
          <a:p>
            <a:pPr eaLnBrk="1" hangingPunct="1">
              <a:lnSpc>
                <a:spcPct val="90000"/>
              </a:lnSpc>
              <a:defRPr/>
            </a:pPr>
            <a:r>
              <a:rPr lang="en-US" altLang="en-US" sz="2400" dirty="0" smtClean="0"/>
              <a:t>Observe</a:t>
            </a:r>
          </a:p>
          <a:p>
            <a:pPr eaLnBrk="1" hangingPunct="1">
              <a:lnSpc>
                <a:spcPct val="90000"/>
              </a:lnSpc>
              <a:defRPr/>
            </a:pPr>
            <a:r>
              <a:rPr lang="en-US" altLang="en-US" sz="2400" dirty="0" smtClean="0"/>
              <a:t>Think critically </a:t>
            </a:r>
          </a:p>
          <a:p>
            <a:pPr lvl="1" eaLnBrk="1" hangingPunct="1">
              <a:lnSpc>
                <a:spcPct val="90000"/>
              </a:lnSpc>
              <a:buFont typeface="Tahoma" charset="0"/>
              <a:buChar char="–"/>
              <a:defRPr/>
            </a:pPr>
            <a:r>
              <a:rPr lang="en-US" altLang="en-US" sz="2400" dirty="0" smtClean="0"/>
              <a:t>test assumptions</a:t>
            </a:r>
          </a:p>
          <a:p>
            <a:pPr lvl="1" eaLnBrk="1" hangingPunct="1">
              <a:lnSpc>
                <a:spcPct val="90000"/>
              </a:lnSpc>
              <a:buFont typeface="Tahoma" charset="0"/>
              <a:buChar char="–"/>
              <a:defRPr/>
            </a:pPr>
            <a:r>
              <a:rPr lang="en-US" altLang="en-US" sz="2400" dirty="0" smtClean="0"/>
              <a:t>look between the lines</a:t>
            </a:r>
          </a:p>
          <a:p>
            <a:pPr lvl="1" eaLnBrk="1" hangingPunct="1">
              <a:lnSpc>
                <a:spcPct val="90000"/>
              </a:lnSpc>
              <a:buFont typeface="Tahoma" charset="0"/>
              <a:buChar char="–"/>
              <a:defRPr/>
            </a:pPr>
            <a:r>
              <a:rPr lang="en-US" altLang="en-US" sz="2400" dirty="0" smtClean="0"/>
              <a:t>uncover hidden agendas </a:t>
            </a:r>
          </a:p>
          <a:p>
            <a:pPr lvl="1" eaLnBrk="1" hangingPunct="1">
              <a:lnSpc>
                <a:spcPct val="90000"/>
              </a:lnSpc>
              <a:buFont typeface="Tahoma" charset="0"/>
              <a:buChar char="–"/>
              <a:defRPr/>
            </a:pPr>
            <a:r>
              <a:rPr lang="en-US" altLang="en-US" sz="2400" dirty="0" smtClean="0"/>
              <a:t>expose sacred cows</a:t>
            </a:r>
          </a:p>
          <a:p>
            <a:pPr eaLnBrk="1" hangingPunct="1">
              <a:lnSpc>
                <a:spcPct val="90000"/>
              </a:lnSpc>
              <a:defRPr/>
            </a:pPr>
            <a:r>
              <a:rPr lang="en-US" altLang="en-US" sz="2400" dirty="0" smtClean="0"/>
              <a:t>Contribute insights</a:t>
            </a:r>
          </a:p>
          <a:p>
            <a:pPr lvl="1" eaLnBrk="1" hangingPunct="1">
              <a:lnSpc>
                <a:spcPct val="90000"/>
              </a:lnSpc>
              <a:buFont typeface="Tahoma" charset="0"/>
              <a:buChar char="–"/>
              <a:defRPr/>
            </a:pPr>
            <a:r>
              <a:rPr lang="en-US" altLang="en-US" sz="2400" dirty="0" smtClean="0"/>
              <a:t>Complete assignments according to the instructions and submitted on time</a:t>
            </a:r>
          </a:p>
          <a:p>
            <a:pPr lvl="1" eaLnBrk="1" hangingPunct="1">
              <a:lnSpc>
                <a:spcPct val="90000"/>
              </a:lnSpc>
              <a:buFont typeface="Tahoma" charset="0"/>
              <a:buChar char="–"/>
              <a:defRPr/>
            </a:pPr>
            <a:r>
              <a:rPr lang="en-US" altLang="en-US" sz="2400" dirty="0" smtClean="0"/>
              <a:t>Evidence-based analysis</a:t>
            </a:r>
          </a:p>
          <a:p>
            <a:pPr lvl="1" eaLnBrk="1" hangingPunct="1">
              <a:lnSpc>
                <a:spcPct val="90000"/>
              </a:lnSpc>
              <a:buFont typeface="Tahoma" charset="0"/>
              <a:buChar char="–"/>
              <a:defRPr/>
            </a:pPr>
            <a:r>
              <a:rPr lang="en-US" altLang="en-US" sz="2400" dirty="0" smtClean="0"/>
              <a:t>Critical discussion posts</a:t>
            </a:r>
          </a:p>
          <a:p>
            <a:pPr eaLnBrk="1" hangingPunct="1">
              <a:lnSpc>
                <a:spcPct val="90000"/>
              </a:lnSpc>
              <a:defRPr/>
            </a:pPr>
            <a:endParaRPr lang="en-US" altLang="en-US" sz="2000" dirty="0" smtClean="0"/>
          </a:p>
          <a:p>
            <a:pPr lvl="1" eaLnBrk="1" hangingPunct="1">
              <a:lnSpc>
                <a:spcPct val="90000"/>
              </a:lnSpc>
              <a:buFont typeface="Tahoma" charset="0"/>
              <a:buChar char="–"/>
              <a:defRPr/>
            </a:pPr>
            <a:endParaRPr lang="en-US" altLang="en-US" sz="2000" dirty="0" smtClean="0"/>
          </a:p>
          <a:p>
            <a:pPr lvl="1" eaLnBrk="1" hangingPunct="1">
              <a:lnSpc>
                <a:spcPct val="90000"/>
              </a:lnSpc>
              <a:buFont typeface="Tahoma" charset="0"/>
              <a:buChar char="–"/>
              <a:defRPr/>
            </a:pPr>
            <a:endParaRPr lang="en-US" altLang="en-US" sz="2000" dirty="0" smtClean="0"/>
          </a:p>
          <a:p>
            <a:pPr eaLnBrk="1" hangingPunct="1">
              <a:lnSpc>
                <a:spcPct val="90000"/>
              </a:lnSpc>
              <a:defRPr/>
            </a:pPr>
            <a:endParaRPr lang="en-US" altLang="en-US" sz="2000" dirty="0" smtClean="0"/>
          </a:p>
        </p:txBody>
      </p:sp>
      <p:sp>
        <p:nvSpPr>
          <p:cNvPr id="2" name="AutoShape 2" descr="data:image/jpeg;base64,/9j/4AAQSkZJRgABAQAAAQABAAD/2wCEAAkGBxQTEhUUEhQVFhQXGBYYFxQYFxcXHBYYFxcXGBwYFRceHCggGhslHBUXITEiJSkrLi4uGB8zODMsNygtLisBCgoKDg0OGxAQGzAkICY0Li8sLDQ0LCw0MDUvLS8sLSwsLywsLCwsLCwsLCwsLDQsLCwsLCwsLCwsLCwsLCwsLP/AABEIAPgAvAMBIgACEQEDEQH/xAAcAAAABwEBAAAAAAAAAAAAAAAAAgMEBQYHAQj/xABPEAACAQIDBAQICwYDBgUFAAABAhEAAwQSIQUGMUETIlFhBxQyUnFygZEVIzNCU5OhsbPR0jRikrLB8CSC4URzg5TCwxdUotPxCBYlQ2P/xAAbAQABBQEBAAAAAAAAAAAAAAAAAQMEBQYCB//EADgRAAEDAgQDBAgFBAMAAAAAAAEAAgMEEQUSITETQVEUImFxBjIzgZGhscEVI1LR8TRC4fA1YqL/2gAMAwEAAhEDEQA/ANxoVWd+N9LOzLdu5fV2Fx8gCZZGhJJkjTSu4ffKw+0PEFBL9CLouSMrAwco5zlM0IVloVB4zerCo72lvW3xCo79ArAuciliscjpwNVnG+FaxawOHxr2L3R4hnRUGQspQkSdQIMUIWhUKz7dzwr4bF4ixh7dm+r3wxUsEgBeknMQ3/8AI+8VIYvwkYO29lCbnx165YVsuge06IxaTouZxr6aEK40Kgdkb12cRisVhkzC5hSocmIaRqV14A6axURjvCXgl6UWX6a5a+ashXOZVKpcIykjNJ7gaEK60Kpu5W/Qx2IxOHawbNzDnX4xbqsJI0YAayKuOahC7Qrk0JoQu0K5NCaELtCuZqE0IXaFcmhNCF2hQoUIQoUKFCEKFChQhZz4Td3L2OxeAtraLYdOnN9+rCdIqopMnUiCYFVrdDcfHWFOIxFsnFriMMqHMpK2FVrVwgzwCXWMfuDuq172knEv17gAbDABbjqAGTEE6KQNSq+4VGXQqwWu3FkwCb9wSezVuNcZwn46cvFwVXNxN1drbPxnRnDo+Ha5N2/8UxKgMJRicwmdRFVzavgtxKYDDXEsYhsWz3VvWeqyooJykADSYHMzNaIrIf8A9z/X3P1102l+ku/X3f10t/Bd9m/7BVjc7wc7SteK4ywbdm+i3Ua1fQ9QF7nWgcQVeeVOtseDjFG4lkBry28Lffxk5VBxl2493QEyNVQT31OdGn0tz/mLv665kT6a5/zN39dF0dlP6gorZW4+0EwrMVIxuK8cS85Zeqty2uQuwOoLWYBGo6Y6cahtm+CraPily3iIFtCblrDowLNdfIjNPARbB41b+iX6W7/zF39dcNlfpbv/ADF39dGZHZT1CNuLunidlX8XaVVbDXFU2r4TNdLuQiq0HQISS2kRr2xFYHd7blrD3rQVOle4pbE9O/SXVzEkZp6ojSVAIBqSWyh0F27Pdibv/uVL7u7OVrjBmusMkwb1465uzPXL5Q0XKR9MWtzXUGd2NrG8x6RshazmPSE/stkOhSWmHvDISdSNT21o21bN10slAQ6uGaCJWbdxeehhnGlNvgW12P8AW3f1UPgW12P9Zd/VUbtzOhUeyc7OFx+kW6wZQcukAMYBbvGVsy03wWAcYRrTowZkIYhtSTI0M6ECNaHwNa7H+tu/qrnwLa7H+tu/qo7czoUWSFrC4pWDt1jlW2xDDyFdhmUHQOwysZHMjkKPYwl9UIgm+GPx8rDK10HgToejPAiARpSnwNa7H+tu/qofA1rsf627+qjtzOhRZcHjRYhgejJYaFMw4gaxBQxrpPWFI4W3jFtomgy2wJGVpZVAAMmQIjt6wPKKX+BbXY/1l39VD4Ftdj/W3f10duZ0KLKT2aLgDC4ZOY5TpqsA6xpxkeynlQHwLa7H+tu/qpHF7Pw9tczlgOHyl3UngAA0k9wpRWsOgBRZWWhVWwOFw12cnSSIzKz3kYTwJViCAeR4aGnXwLZ7H+su/qoNa0GxBRZT9cmoIbFs9j/WXf1U43Z/Z1BJMNdAkkmBccDU68BTsM4l2CLKq71D/E3PXwn4eJqKxiglAQCJ5ieEcKld6v2i76+E/DxNRt/yk9J/pTkftPenZf6GU+B+iXOHTzV/hFGFhfNX3Cj12r7KF4zxH8ikvF081f4RQOHTzF/hH5UpQmjKECSTqUn0C+avuFA2V80e4V1n7KTJrkhq74kn6j80xxmHtLctOqKGzNqFAPkNzqe3axB6R4A8kffUJjjqnrH+U1MbrWmNx9D5I/mqlxHcr0v0bcThlyeZ+qsZvt20XpD2mlRhT3UbxQ9oqmsrJIi63bRlxDdtKHCHtFFOGaiyEZcV2j3Uql5Tz9hpmyEcQa5FJlSqRihFMrd4r+VOrV0HuPZSZShJ4++Ldt3MDKrNrw0E1RN1N4fHXFxWuFUZ0Fu6oDgFVJvSugBbqARwYgHiBZ8ZauPdabRYKR0WaBbHVB6Q68ZJHCRGlR165ftqbeUm8zsq3WCBSCxIcKDJCoZy8ssE86nU7GtGu6fjaLg3XdqbW6C6rKhY5Cn7ql3TILmumqN/pztGHuhlDDgwBHDn6KrG3LC5Ue40KrWwwMKGl1AJYQVIMHs01EVaMNZCKqDgoAHDl6K4qmi90k47yOKQ3a+QHr3fxXpwKbbtfID1734r11RCxKZVW3p/aLvr4T+TE1F4k9ZP83/TUrvR+0XfXwf8mJqJxLQ9vvLf9NTYvaDzXVR/x8vkfoltoA9G0AnhoCQYnWCATwnhUNZtXy4LZ8mYDIZ8k9GSW58NP4u2rFQJq9cwE3XkcNWYm5QAVWuhvJBm5kVUkAMxZusT2kxpp30YsQCzC6XOtogOeXVUjgup1zQIPdU2zTQUE6Cm8g5KT2y+7VCZGzdUXdHGWQ8SYNxjyyxoOR1ipHYyP0Y6QFSCRBJYxpGp1NSC24o8V02KxumZqvO0sypniRDW/S38tT26vylz1F/mNQmLTVD3n+U1ObqD4y56i/zGqfEvWPuXovo00jChfqfqrLFcijRQiqewVlZcigRXYoRRYJbIsUk9gHupeKEUJLFMLlojj76JUlFNb2HjUe6lXSFm9yb31BYW7cN5heQJcK5h1g3VzlcqRplEKZmSWkgaVLVlO+u/R6d7WHyHoyq9P5ZEHr20HIEkDjJgDQU9AO8nYAS8ALRrt1VtXcTcANmyjlQeFxgCCx/d+aO2Seyk/B/tXxjAWXLZnUdG5Jk506pzRwOgNVPwj7xOuCtYS6ES+chvIgIUW0UMCg5KWyj/ACsKo26u8V7BOHtHQx0lo+S4/odTBH28KuhhrqinzN35KDPVZZbOXokU23b+QHr3fxXouxdp28TZS9aMq4B7weanvB0ru7PyA9e9+K9VVO0tcQdE/wAlV96f2i76+D/kxNRGJE3LI7WI/lqY3oHx9718H/LiKjVWcRhx++fuFSWGz07I3NRyDwP0UkmDY91HbBg6SalbyQABxNI9DVm+cleeRYZGzcXKYpgV00k+mnKYRRy48Y+6n1rD5VLRrBOtDDWGB60ksNTwAjgAO0mTTfFU4YcC3RoCZW8EAZgmlVw0/NqU6LvrotCgzldMwxo0AVa24hHR6c2+7nTrdYgPcJPzVH2tTXfHEBDaAgSWkk91F3TMtcPHRPvbhVfVHMSVrsPj4dFl8Va2xPYKIcSewUyx2LSzbe7cICIpZiToAon/AE9tMd19p3MThbV+7b6JrksEkmELEITPMrB9tQcml11ZTgxJ7KOuIHPSmtCjKiyfqwPCu0wUxwp1ZvToeNJZFkrQowFCKMpSWVO8Iu3BhMOSmt+7KWkHGSNWjsH3wKpS7HsWMbgcNeIXxew2JvtpBcy5meS5QB3emo/evajYzbChfItXrdlB25bihmHpbN7AKhN9sccTjr935ouOisDxQdQD0dWfbV1FRODWRgau1Kbjma3PIT6osPEnT/PuRd6dttjsQ908CwCL5ttT1R6Y1Peaj6QtmOHKnB7RwrUQsaxthsqORxJ1Wo+BbaZPT4c8Blup3Scrj0TlPtNaHu18gPXvfivWP+B6/wD4+J0a1cHpgqR91bBu0fiB6978Z6zNewNqnEc7FW1I4mIKs7z/AC9/1sH/AC36Y4W2TicPA0DMWPYIA+8in+8vy9/1sF91+o3Ch2PSI5toJCsoBZySJIzAgKMvGNdeQk1VRVR044kh0VmwZoHN6q3uJM0e1Zk1W7eNvpqH6UDijhQx7ldcsH1gRw4Vb9msr21deDgEToYPCRyNOUmIQ1QvGdt1TOonMOqK9jNoe0H0x291H6OnOSuhal5kcBN+jpPEGB30vicSlsS7BRynn3AcSfRVL3i3hv8AWFhGXjLvZcmBzCECByE8e6kzJwQBRd290x6R4JI0nUKDwC9g++o+9vDbwjno+teP+z2wWL9zKvk+sYim7WMSyBCehSShvBTLaaBZ6qHUCRJ4xFOcFsx8PbIsCyWMnUOpYnz7mZiT3mmTrotS3I+ENY3Syd2kubWvIuKQ4bCWyrnCuw6TFONRmjQWx2DUxyrSktgQAAANIiIiss2biLl7G4bC37YtrczPcyPmzBEdgA0AqMyCSNfRUzftNhsWLiWrqt0pzBsQzhsPlZIylioJYKyjiI48qbLL7Krnpsrw1tzcXV8Kd32Um+HB7q5s7HLeTMsjUgg8QRGh94p1TRCikEFRr2yONQOOuszNM5Vfo0thiud8wWWI18okAcIE86tl5JFVTaClLjwJ1S+q85DQ4A/y/wDqp2BozbeSdiN3JC/tK7g7lrMqm25IcC4xyiVGZcwkEZgTrBE6TFXICs93gxYv4uxaUjIVt5WnRhduCT7OjC+k1osUjxfXmmibnVeecQvie1LpcT0Ny86jzjJa17861BM8kk6liST2kmSffUpvnjxidoX7y+TnKr3hYQN7Qk+2omtnSsJZndvYBUc7hfKNrlIchSts6Ee2iXxwI5n+/wClFmngU3urt4Jz/wDkrfqXB/6a2bdv5Aeve/Fese8ElonaK9i27hP2D/qrYt2vkB6978V6zuJ27R7grSi9kqnvmSGxRGh/wmvZ1b9LXlChVXRQIAHIDQfZQ3mE3sQDwzYMHvkXxFMsDdlApMsgCHvjyT7Vg1ifSKJxDHjYfdW8HqFE2jdKrC6MxCg9k6kjvgGrluph8uEtDllkc4BJIE8ToRVL2iPk/XH2hqvm794NhrRHmKPaog/aKX0dAAcUVAHDB8U+imT4suStkAkcbh8hT6fnHuHtIohm+SASLI0LAwbhHFVPJO089Rw4yFu2FEAAAcAOXorTKFYJj4otsZicz87jce/Xgo7hAoqXgSwBPVgHjzE8eB0IpzjVB0IkEEEdoOhB9k1F7HtZbS6kyWaTqYLEgE84ED0AUJUvjcJ0ttk4SND2MNVP8QFUyDzEHUEdhGhHvmr34uHVlPOIPYQQQR6CAfZVV21ZIi+YCuctzsW6rdH7mIj0x20Kww+cRvynYqAxezi161ft3GtXrR6rrBkEHqsp0I1Pvqe2Zsu9iUF57oYuWEtbKtlVmUdTQRoSBHPnM0ngdlm4QboyWObP1c8GcqKdYMakjhMdouttRAyxHKOEco7qbJtsnaypaH/lnXr9khs7BCygRZMaknixPEn+9KczUZtDbtq0xTrOwjMFAOWddSSBPdxqm7b3yFy4bQJVZg2wyhzAJ6+vYCcqnhoZJiuQ0lQC0+s/QHmVodxwASTAAknuHfWSvirt66b9u44e6RlyvpBPVQIZWBOunGTTLefb3RfF3rt1bCsDCsOBCH4sH5QyToZA7ANaoWK8IN0Xg+HVUVWkZgCXhpVnAgBo0OXtPdDzGBupUcveJsoGgJBPktSQF1uEXVvNYuBjlthMl0OZNoqespZSrqR1okQYJvY2yHw91h1biW2ZlGsdUkMvnIdCGH3zVB8E2813ad7EC7bs27dvo7mW2hBZmZvLYkz5M1aNvYCGaygMXFY22UwbWbS4GPK31swGoMkdlcyyRMBc82A1JT7i12yyDd3dq/i0uPbjqedpnbkinkYE69o7ainQgkMCCDBBEEHsI5GtrsWrWFsjD2mClV4nUydSzcsx1OvsqF3m3Q8Yt9In7Qo5kfGDkrnt7G07DUWg9MgapwnFoibNPMeJ8D8lVS0d23busru+T6CD/Q0i40NObtsglWBUiQykQQV5EcjP3U2Y1vcwIzA3CgN00Wo+BBJvYh+y1aE+s7T78g91abu2fiB6978V6zfwDtpilPH4g+ybtaRu58h/xL34z1mK0k1Dr+H0VzTD8sKtbyj47EetgvuvVCOrdMptiWMKVmM4IOhPCZ1BP9TU5vL8tiPWwX/eqJtGL9o/vr/Wq+aJsoLHjQqzhNoXFK4pg1vMOWVuzgRM+gTUvu1fZ1fDCRrmLCerbfiAe0sGA5wSaaYiwOlvWyOrnYR3XFDafxmpLdXF2bNkB7iC60NcmR1oAjXsAAj01m8Kj4NU9hNg24+OyV8gMNramxVotIFACiABAA5DupSmCbYsHhet/wAa/nRvhax9Nb/jH51qM7eqhWKPiuI9FUHbO0dpo/QbOw9m8irriHYqqtmb4uGYZmAyyQSNY0g1bd6dqeL4d8QAHFtc0ZozCRMGDrrWaYXwolFyjDKVE5W6QgwT84BYnXWKC4DdPw0s0wJjbeyXGwt48QfjMbZw6cxay6egIk+9qtGzN38ctnC2bl+0egJZ3KlzdYXAyGDEaSCTqSZ0qpf+Kt4g5bSJw4df7yB9lct+FDEDlm7mRR/KQa44rVI/C6v9BWr2dnqDmabj69d4J9Cjgo7h9tVLaW0ruCJt9IuU25UEE5DnuGLQHGBlEGdfdUPh/C59JhT6VcfcR/Wqzid7RcutcZLurOVQuCtsO2YqoHGSAZM6k8BSPlaBouo8Mqc2sZUpjdsraRbl24qIczSGnpCVY9mrE9nE1ne8W/hdgcMuSUAuM6qST3cuQM8dB7Vt5UTEsGVX+d1WuQqlhxQAadbU9tcw+ysCFGaxeYwJPS8+cRGk10ahmhAsuW4biD4zHM3Nre9reQt5KlYzHXLrl7rl2PFmMmm81f22Vs/6C99aKZfA+FN0TauCzpJF0FwIMwCuXjHPl30jZmlBwurH9hVp/wDp/wBoizdxgIktbtZVHFmDsAB/Fx4ACa1HFX2BYllN5/KJIAtiGiP3RBA7Tx4mqZufs+3swMptMDe61rEOVOdDBRS40GmvLXjGhqy4SyoBvXyurEhusBqdAe1dBAOkjTjWUxuqkfJwyCGD/wBH9lAtY2SeFt5Yu3SDdYSoAJnQdaBrllpjlMCNBT3AYck9K5Eatm6wmRrMmAvHSBHdGowuFZ2zvMdmhDTqII+aBw9OutV7wj7wC1a8Wtn4y4OufMt8I9LcPRPdVVS08lZUtp493bnkB/hcvcGtLiqNvRtJcRirly2oCeSpiCwUEZ29PH0RUANak9lYBr91LScW0nzRzY9wFaLtvcixdtqLQFu4i5Vbk0DTpBz9PHWvVKvFqLBuDSPva3nYcifMqoax0t3qN8CV/Li7iT5dowO0oyn7mNavu38gPXvfjPVK8HW5SWHW+192vJIa2FChcwghuJYd4MHjV23aHxA9e9+M9MVU8c8hkiNwbaqxp2OYyxVb3l+WxHrYL/vVCYlir2iOTj7/AMiam95vlcR62C/71V/a5i3PmmfsNRT6wVkw2p3nz+in9ot/iXPats+4uv8AQUNobQt2UNy9cW2g4sxgeztPcKj1ulrxkyejP2P/AK1mPhpe709gMfieiOQcs4Yh/b5PsisnW4eJ8VdCTYb/ACUTDazi0jZev7q9Ybwh7PuXBbW4SzGATbKgnszNH21Z1kj5G7B4fFMwPtAIrysalNm7zYuwIsYm9bHYtxgPdMVPPo7TcnO+I/ZSO0u8F6n2Ts0hLguW8ttssWWykSJlsokLPVGX92YBrEfCbh0XaV9VRVHxeigAfJryqrjf/aR0OOxEc+ua5bxdy7L3nZ7hJzOxLE8hJ9AFWhiEUIY07KbhXeqDfolrFwjQGB/ZozOTxJ99Ig0pPOoxJWoYxvRdnvPvNFI/uT+ddoUlyu8jei5l/uT+dDKP7J/Ou0KLlGRvRFYaH8z+dejtjbtYJcPZVsNZJFu3Ja2rEnIJLMRJPfXnMrIivUOHEIvqqPsFSqYXvdUONuyZA3TdHv4Kw9roWRTaAChIgAAQMscI5RWdbYxa7PxHirsbth0zLbaJQEmFDHnoYHA6cDx0i0skVjvhoEY4f7hf5nqT+GxVzuFJ7j0WYmkLG5loWzcTbe2ptEZAAABplAGilfmwNIqJs7HDXbkkO2TK1whnnM2bo7lt2ZGUjUgAEQIist2Ht18OQeuyx5K3DbJ0IClhrln2jkRV22bvFZdAOkuZekQsAHt+UjdJOU5ujBI8ozKgmZmqSLAZ8JldO83bytufenaeaOTX5Jzufu70FzEXioAZjbsgEtlRWIaCddWECdYUa8Zsl24FUsTAGpNGu3EW2IICAAgjhHKO376idrXcRZe1ea2OinRG1606dLGqtHk8YM86oGx1GL1bpHnTmeg5DzTeQXs0aK07v7NYMb9yQzKFRPo0mSD2uxgmZiABzl3u38gPXvfivRNg7ctYkEJIdIz22iVmYOmhU5TBGmlG3b+QHr3vxnrbQwthjDGDQbJxVbei+ov30LKHY4MqpIlgOlkgc4qF2wfi2mYgzAnTKeAp9vhbTx4sQucDDBWIGYA9NIU8QPRSN4Kwhjp3MVPsIMilz97yVhFFmgLb7/whh3BvGCD8WeB/fE/0pbaOx7GKQ2sQgdeI5EHtVhqKjsNh7Vm8hSBnlCMxOpEjidPIjSpsGsfjr3trTI24JsQVEw+j7JA2C97c1Wm8F2zjwt3B3i639aaYjwS4JvJa8v8AmB+8VfUaRNdqrGK1jT7QqdwWHkvOW+e6dzZ90Kxz23k27g+cBxDDkw5j20XZom0vt++tY8LuBa7gRkQuyOHhRJCgEM3oAI99ZTsz5Nf75mtjR1jqmkbI/fYqThcYbUkDayVrqtRmWaJFOLQ2ISnooCkjXQxoslz6pShRM5rk0WXRel8Nq6DkWUe8ivTS4u3A+MT+JfzrzJg0DXEB4F1EceLAcPbWspsLDH/Z1+qb8qdjkLNhdUeKQ8Zze8BZabh8TbGpdP4l/Oso8NVpTesXFZTmR1MEHyWB5dzVIHYlj/y6/Vt+VVnffAWks22tWsh6XKSEZNGRzxI11QVY4dUntLBZUFbRZYXHMNFTbfAej/Sl8NiGRsyGD9hHYw5ikF5+k/brQcwPT91a+SNksZY8XB5LNBxa643Vq3R2zduY/Dpmy2ekBNrN1NFbrGe/WBGuvHWtrL2bgKO1tlIhlLDX7awXcnZ3TYgymdUQswylhJ6oBEen3VoNrYyFujSwgciSWtQFHDM0j7OfvrI10bKeUQ07NLfPxWioYDLFnc4JbY9rodohEuDKjPLlh1rOVT1jzMsg9Imrru03xAI1Be9r/wAV6z/Z+6yLmAttfWQBce3mzEE5ygAgLmaIGmhq87mJlwdpYyxnGWIiLjCI5RTLXEvII2TkkIY0OuFF43BWrmNvm5atuVTD5SyKxWRe4EjSnA2bY+htfVp+VFv/ALbiPUw33XqcBqoauYtmcAVJhbdgTXFbJtOrAW7asR1XCICrAypBA5GDUPmcGHtXAwiYQsvpVhIIqxzRWE1BnYye2e6cyKvjGhNWDgazNt+XH5vdS2B2pbvKWslrgBiURzrExMDtqq7PxWLxV29ZxFxrVpSTcGQKQskdGHEDLz1mR2zFK7tbxWrN4IXLI+ZJgmDbJyuR2QDrHOnj6PxEHvEuFjYfwq+SvMb2i3dJIufD7eKvOzbBDG5cGUxCpocqmCSxHzj2AkAAd9efdqY4X7928IyvccrAAGXMYgDuitj3t3ptJgsS1tzn6G4EORx1mUqIMRIJn2VheAHxa+irCCDgxZbWCu8HkZJOSw30S9ChQrtaRFK1zJR6FLdc5QiZDXQtGoUXRlClN1bYOMww7b1v+YV6VzV5y3HE7Qwv+9X+teiM1dCTKFnsXF5gPD7pWaoXhof/AAdnX/aV/BvVes1Z14X8Yn+Et3PJ6Q3HA80Lk17pc+wGptBIeO22vNUNSPyysmLAHX+4/wDmiEzVj3ghrdpbb2Als3CqghD8YQ3oMRpMHhVewZBbrq2QcdQJ15HXTvrXQVQlbe2vRU8kGR1r+9aJ4Jbwt28U4jMWtLJnKoCsZY+luA1JrQ8HgHuyXzJbbVi2ly8eEmPk0jlxjSFrM91cc9xrcKLaJetiyqaKJZQ8iZd+tqzSetpFattPFtmFq0crESz6Ho04AgajMTwHDQnlrnqt7jO4Dcq4prCMBvxUtaAAAAAAgAAQAByAplu38h/xL34z1neG2xdt3umV70SPi3d2DJIjMrEjMykHNx1HLStF3b+Q/wCJe/GeowBBsgqFxX7biPUw33XqVmksT+24j1MN916lay9f/UOVnT+zC7NI43GC2jOZIXkOJJ0AHeSYpWq34QcRct4G86AEAdccCU4EAxprGtMQMD5GtPMpZiWxkt3UZtF3vsC5liQLduTkVjoAF5nnmgnjwpjjcG9q66qbIywHfIVJMBu3UQRqTzPZUHuXt8Xcdhksm6xKzdYzFuFYvb1Y5l0UZtNWpfe7Gm1icSl7D37t5shwjquZSOav+6BoAO/hM1rRIyOcRNIDbfeyyH4ZNLA58hvITudgPAXU30LdFaL5WW9bJZYMDQSO8EH7KoO1tk9DcNu0QVgEBpBXMW6vfwGvfWg7R3dxJwWHS1Bdbgu3Lefo5Vgc1tH1ykTx9tNtm7gl7YfE3XF5tWCEOF5AZmEkwBJnjwqHJXRGMhzrkHTy/hX2DUJo63ii7Yy3Vo6/ys2x9q5asi8wQozlAAzTIEzEcPypvY2rYyjP0wbmFRGHsJcGtw2TutZtIbdwC+stAuqjABjJhYiZHHjTXG+DvZtwycPk/wB27KPdNRhW0+xHvVzJUVWcljtOV7LI8HjcI7APevWwfnNYVgPTluzHsNaFb8FjMAVxaEEAg9E0EHgfKqSwvgs2crhstxgPmM5g+nTUe2r3bKgACAAAAByA5Cmp6qPThJGVlX/c5Zl/4UXf/M2vq3/OqVtPZF2zcKNkPGCGOoDMsxGnk8K9B9IO2qBtrcq7duZlvW8oEAsrhtWZjMCPncRRDUA3z2Uqmq3mUCVxDeeg/ZV3wZ7EuXMYt0lFWwVc6klpDgBdO3jNbYLhqk7k7DuYM3eka22fLBQsdFniGURqe+rP0s865lmBdoo9ZaSYlpuOR/2yePieysQ8I20Ddx9waxay2x7BJPvY+6tX2jtS3YE3XVZMdZlUDSZYngNOysP2zfD4i7cLK+e7dbqNOhdsupABBERHKr70ftxi9+1tPNUWJ2EeVqZqkke2l+7lSS3ASI7Dp7qUFbVljqFnnE81etzSegtXEQv0GIfpQASQH6JlYgSSvUgnlAq9pcJtsS2ja3sQ0ooBERbkS2kKuneTPHO/BbtbocWbZPVvrl/zrLL75Ye0VdN7sS1y6lpROUKQvJrjmAT6AOPLMTWQr80VW5nXW/gd1f0j/wAkOHki7JsDFYw3FSLKsrQREBQFtqR2nKDHIDWrnuz8gPXvfivUbsq3bsLbs5hnIZu94y5m9ALKPdUluz+zr6138V6gwSZ3FOublCg8dcC4zEljAyYb7r1IY/aPRhStt7haYCQIAjUsSAOMDtOgobauouLv9K2SUwxU6icvSzB7jFR93EYfOHmy5GUqXLEyCesBEA6mO+q2aBj53E3v8B8VJY8hgsnmK2t0RQXEYZiBI6wQGBLtESDxAmBHbSuJxtoArd8lur1hmVxHZroZIE8YOlMcRi7D6sbBOo62YgrrECIEyZ9nYI5dxOHYFWNgggDUHQAaCI1HtrgUjNLjXzS8Vy5su3gcOufDJYQXPnWwAX62ULm9aQBMfbUzh7odQwg+qcwB5ie0HSoEDCdmHUiMrICpUjgVIHVIk6jtrmzvF7Tqy3VGVMkG47aZi0wdM0mSeJ50ktI1zSQTf4obMQbKyUQ26Z/DFj6Vft/Ku/DFj6Vft/Kq3hP6FSs7eqcFDRTSPwxY+lX7fyofDFj6Vft/Kk4L+hXXFHVK12Kb/C2H+kT7fyofCuH+kX7fypeFJ0KXit6pxQzU3+FcP9In2134WsfSJ9v5UojlHIpOK1MNv7wLhl+SvXWPkrbQkf5rnkr757jVGx+3tpYiSqthrQ5gG3p2G6wGvoitJ+GLH0q/b+VQG8GzcJjGDXsTcgDqoHIUHtCx5XeasqKZsR78d/HU/JRKhrpB3XW8NlkGJkMZOczq4bpJPPrcTRAe4/YOHtmtXtbr7LESc0cy7yfWIiaV/wDtvZXYPrLv2a1ftxuNumR3wsqt2HvJvmCy/FYtCloW7XRuqZbjZ2YXWnywD5J7uFNekPaffWqXN09ln5zD0XH/AKiobFbh4Ur8Vj2V5MFlVlgngVEezWn4cahHJw8wVw+gkPMJLwX7MtYi7d6UOWs9DctsrFYMtxjjqoNaDvBs241xL1nygVzgAFoEwyKxCswngT2HlBitzcJhsDaZenS5ccy9zLlmJhQNYAk8+ZNWH4csfSr9tUVbXSS1Jkbcjle6saeBscYabXTdLaiCgvC+DJuvbdix4EOeGXU9VSAOVWHdNmOFQsuVibhKzOU9I8iecVDrtvD/AEq/b+VTO6rThkPIm4RykG45BqRSzulcczbaIntYWUuRVJ23jMXaZlFxmKYe5eJtLaUSrQM4uGSNDotXiilB2DhHDl2eipyjKoNva4zAW0fKIBzFZYC3qQRoh6TlJAA4zp25vVdSA9q3LMyIVZiAyXltFnBUaHMCANeXOrWMMkzkWSACcokgcBPYKRxxtqjF1BXgRlzTmI0ygGZMaUIVctbzXrjKqWbWvRiWuN5T27jyMqGVHR+3N3Uysb5uEu3WRHXM+VA3XSLNu4M4AgJLwW7wecVYhtvDCIYTlUwEM9YsiiAPKJVgF49U9lDEbSwyIt49GEcNNyAIRFZ2nSSAEaR3GhCbbL28924EZLaqA+d851yuEXoxHMnmQdI1pLeDbT2r9sJPR28j4iFkBLjdGJb5uXrXD3J306v7Twy4c3As20dEKLbgq3SJAyQIgsrejWhh94MO6sTIMlSpQktDtbAWB19VIgTQhI7L21cuXRnFpLTLdKjMSxyXRbBJIA17B2gUnt/eB7NxraLbHxZKsxJm4UusoygGB8VziZOumsjisbh+iR2ysj+RCkkx1+qoE6ZJPZloj7Xwp+MLIWGZQ2XM3zZVdJM9IkAcc47aEKDxW9lyHVBZzC2SHloDWxaZ8wjhFw8JiBrroL+9TqCqrbk9MFZmLEurYgKIVdB8SOMSCdZGs743hhbF2EKscgi3LMwlMmUDNIhgRyAPZTZNs2Cb7i3K4e2r9IEBLLcTpCLQiTpE9pJHKhCY4beV5Ii11SCxe5lDAi2Is9Xtede0DnIk93ttdOGDi2rgjqqxOjIHjUQYB4qSCIOkxSWF25hWLSoQ2i0Zk81UMoYiYuKIGvCnK4zDLbF4BQocqIQgi4zBCuQCQ5OkRNCFGtvK5aES0c142lU3CHXLdNotcULpOUsAO4d9IYTfBrmWLdtc7KEZnIVQwutF3qyGiyRppLRyqUs7cwpDXFIJ6pJFtszSGIbyZIAVteWU9lcubXwkug6NiYYjLCuci3BLZYLZWVu2KEKB2dvVeK22PRtNjOwLDrObWGYZDAEfHnQ8e7hU1e3gjDJdHR53c24l8udS4YDq5ifi205QdTElzY2phbhygqdcoBTQyTb6sjUSpUx6KRO2sNkgqOiXLlOTMsZc+bKB1VXtMRQhRVrfNjbW90KdGypoHlsz4XxkfNjKIKk8ecU8sbcuC3iHfo3KXUtqEaUGdbWpeJCgvJMaU7sbdwxlfJy3LluDbIg236Mvw0SdAx0M0omOtm0Dh7XSWyxtlVUKIEgmCACARFCFB4Dem4XyMqOelZWZW0g33sqLZjXLkkz6KZtvbe8VDDojd6FLgdXzIS1i+8XBl4g2ZIHaOzW9LhE6vUXq+T1R1Z45ez2V1MKgBARQDqQFAkkRr7NKEKH2Ttk3b72mFsZQxWGJLBGCk8IiWHORwIPGpwCiWsMiklUUExJAAJjhJHGKVoQhQpHxpPOX3ih40nnL7xQhLUy2ts4X7ZtsSBKtIjirBgCCIZdNQdDS/jSecvvFDxpPOX3ihChBulZ6MpLETbIJynKbbO69XLlIm42hERTjEbu2nspZObKgYCIE50ZCSAI4OeVSfjSecvvFDxpPPX3ihCY39iIyXklh01wXGIPB1FuCvcOiXT003xW7Fp1UEnq+Seq0HOXmGBU6kiCKlvGk85feKHjSecvvFCFF43dy1ctWrZ0FryDlQxKlT1SpXUE8qa3N1EdrxeAriyqAGcvQlWDkFcuYlEBEERbXjU940nnL7xQ8aTzl94oQo74CUWrdtGZDaYulxQgKscwYgZcuodxERrRsPsG2iXEGaLiKja6wqZJB7SNfTT/xpPOX3ih40nnr7xQhQ93da0yFGLEEsSSR5TBBMRHzFNOsNsRFtLakwtxbsgKsur59QoAiQNAKfeNJ56+8UPGk85feKEKExG6NlgozP1Qo4gghek0ZSCD8q3LQwRwpVN2LQVVlzlIMyJJFlbOunmqPbUt40nnL7xQ8aTz194oQoDBbq5UGe65uKeoy5QLY6U3IQFeBJAMzwrmI3LsvbW2WfKFyalWkZAkkMpGaB5XEawdTVg8aTzl94oeNJ5y+8UIUQd2UzEh7gzMS6ysOCwcqdNBmk6a9YipDZ2zxZUKrMVAgKSNOszE8Jk5vsFL+NJ56+8UPGU85feKEJahSPjSecvvFDxpPOX3ihCWoUj40nnL7xQ8aTzl94oQq2KFChQhCgKFChCfXlAXgMoB5DU6xB91INdLKomfKnhrw41yhQhGwwWDmgTEHsy9b/Su3QDLADWDExAIn26yPZQoUIXXjUGCokqoI5RHvmuC2pA9h8rvOke730KFCEIEEHQySBM/N5muuiCecDzuOoHs0mhQoQiWkXMQdRIA17Wig6LBIA1A0zRl/PWhQoQj3VUlo46xrxMA/nRjbTh38c3a2X7taFChCJ0a6T9/HqkkRygwKJbQEkxpyE+/Xu1oUKEIwRYBP83HQkjuggCedFxCr80R7Z5Kf6mhQoQkaFChQhChQoUIX/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data:image/jpeg;base64,/9j/4AAQSkZJRgABAQAAAQABAAD/2wCEAAkGBxQTEhUUEhQVFhQXGBYYFxQYFxcXHBYYFxcXGBwYFRceHCggGhslHBUXITEiJSkrLi4uGB8zODMsNygtLisBCgoKDg0OGxAQGzAkICY0Li8sLDQ0LCw0MDUvLS8sLSwsLywsLCwsLCwsLCwsLDQsLCwsLCwsLCwsLCwsLCwsLP/AABEIAPgAvAMBIgACEQEDEQH/xAAcAAAABwEBAAAAAAAAAAAAAAAAAgMEBQYHAQj/xABPEAACAQIDBAQICwYDBgUFAAABAhEAAwQSIQUGMUETIlFhBxQyUnFygZEVIzNCU5OhsbPR0jRikrLB8CSC4URzg5TCwxdUotPxCBYlQ2P/xAAbAQABBQEBAAAAAAAAAAAAAAAAAQMEBQYCB//EADgRAAEDAgQDBAgFBAMAAAAAAAEAAgMEEQUSITETQVEUImFxBjIzgZGhscEVI1LR8TRC4fA1YqL/2gAMAwEAAhEDEQA/ANxoVWd+N9LOzLdu5fV2Fx8gCZZGhJJkjTSu4ffKw+0PEFBL9CLouSMrAwco5zlM0IVloVB4zerCo72lvW3xCo79ArAuciliscjpwNVnG+FaxawOHxr2L3R4hnRUGQspQkSdQIMUIWhUKz7dzwr4bF4ixh7dm+r3wxUsEgBeknMQ3/8AI+8VIYvwkYO29lCbnx165YVsuge06IxaTouZxr6aEK40Kgdkb12cRisVhkzC5hSocmIaRqV14A6axURjvCXgl6UWX6a5a+ashXOZVKpcIykjNJ7gaEK60Kpu5W/Qx2IxOHawbNzDnX4xbqsJI0YAayKuOahC7Qrk0JoQu0K5NCaELtCuZqE0IXaFcmhNCF2hQoUIQoUKFCEKFChQhZz4Td3L2OxeAtraLYdOnN9+rCdIqopMnUiCYFVrdDcfHWFOIxFsnFriMMqHMpK2FVrVwgzwCXWMfuDuq172knEv17gAbDABbjqAGTEE6KQNSq+4VGXQqwWu3FkwCb9wSezVuNcZwn46cvFwVXNxN1drbPxnRnDo+Ha5N2/8UxKgMJRicwmdRFVzavgtxKYDDXEsYhsWz3VvWeqyooJykADSYHMzNaIrIf8A9z/X3P1102l+ku/X3f10t/Bd9m/7BVjc7wc7SteK4ywbdm+i3Ua1fQ9QF7nWgcQVeeVOtseDjFG4lkBry28Lffxk5VBxl2493QEyNVQT31OdGn0tz/mLv665kT6a5/zN39dF0dlP6gorZW4+0EwrMVIxuK8cS85Zeqty2uQuwOoLWYBGo6Y6cahtm+CraPily3iIFtCblrDowLNdfIjNPARbB41b+iX6W7/zF39dcNlfpbv/ADF39dGZHZT1CNuLunidlX8XaVVbDXFU2r4TNdLuQiq0HQISS2kRr2xFYHd7blrD3rQVOle4pbE9O/SXVzEkZp6ojSVAIBqSWyh0F27Pdibv/uVL7u7OVrjBmusMkwb1465uzPXL5Q0XKR9MWtzXUGd2NrG8x6RshazmPSE/stkOhSWmHvDISdSNT21o21bN10slAQ6uGaCJWbdxeehhnGlNvgW12P8AW3f1UPgW12P9Zd/VUbtzOhUeyc7OFx+kW6wZQcukAMYBbvGVsy03wWAcYRrTowZkIYhtSTI0M6ECNaHwNa7H+tu/qrnwLa7H+tu/qo7czoUWSFrC4pWDt1jlW2xDDyFdhmUHQOwysZHMjkKPYwl9UIgm+GPx8rDK10HgToejPAiARpSnwNa7H+tu/qofA1rsf627+qjtzOhRZcHjRYhgejJYaFMw4gaxBQxrpPWFI4W3jFtomgy2wJGVpZVAAMmQIjt6wPKKX+BbXY/1l39VD4Ftdj/W3f10duZ0KLKT2aLgDC4ZOY5TpqsA6xpxkeynlQHwLa7H+tu/qpHF7Pw9tczlgOHyl3UngAA0k9wpRWsOgBRZWWhVWwOFw12cnSSIzKz3kYTwJViCAeR4aGnXwLZ7H+su/qoNa0GxBRZT9cmoIbFs9j/WXf1U43Z/Z1BJMNdAkkmBccDU68BTsM4l2CLKq71D/E3PXwn4eJqKxiglAQCJ5ieEcKld6v2i76+E/DxNRt/yk9J/pTkftPenZf6GU+B+iXOHTzV/hFGFhfNX3Cj12r7KF4zxH8ikvF081f4RQOHTzF/hH5UpQmjKECSTqUn0C+avuFA2V80e4V1n7KTJrkhq74kn6j80xxmHtLctOqKGzNqFAPkNzqe3axB6R4A8kffUJjjqnrH+U1MbrWmNx9D5I/mqlxHcr0v0bcThlyeZ+qsZvt20XpD2mlRhT3UbxQ9oqmsrJIi63bRlxDdtKHCHtFFOGaiyEZcV2j3Uql5Tz9hpmyEcQa5FJlSqRihFMrd4r+VOrV0HuPZSZShJ4++Ldt3MDKrNrw0E1RN1N4fHXFxWuFUZ0Fu6oDgFVJvSugBbqARwYgHiBZ8ZauPdabRYKR0WaBbHVB6Q68ZJHCRGlR165ftqbeUm8zsq3WCBSCxIcKDJCoZy8ssE86nU7GtGu6fjaLg3XdqbW6C6rKhY5Cn7ql3TILmumqN/pztGHuhlDDgwBHDn6KrG3LC5Ue40KrWwwMKGl1AJYQVIMHs01EVaMNZCKqDgoAHDl6K4qmi90k47yOKQ3a+QHr3fxXpwKbbtfID1734r11RCxKZVW3p/aLvr4T+TE1F4k9ZP83/TUrvR+0XfXwf8mJqJxLQ9vvLf9NTYvaDzXVR/x8vkfoltoA9G0AnhoCQYnWCATwnhUNZtXy4LZ8mYDIZ8k9GSW58NP4u2rFQJq9cwE3XkcNWYm5QAVWuhvJBm5kVUkAMxZusT2kxpp30YsQCzC6XOtogOeXVUjgup1zQIPdU2zTQUE6Cm8g5KT2y+7VCZGzdUXdHGWQ8SYNxjyyxoOR1ipHYyP0Y6QFSCRBJYxpGp1NSC24o8V02KxumZqvO0sypniRDW/S38tT26vylz1F/mNQmLTVD3n+U1ObqD4y56i/zGqfEvWPuXovo00jChfqfqrLFcijRQiqewVlZcigRXYoRRYJbIsUk9gHupeKEUJLFMLlojj76JUlFNb2HjUe6lXSFm9yb31BYW7cN5heQJcK5h1g3VzlcqRplEKZmSWkgaVLVlO+u/R6d7WHyHoyq9P5ZEHr20HIEkDjJgDQU9AO8nYAS8ALRrt1VtXcTcANmyjlQeFxgCCx/d+aO2Seyk/B/tXxjAWXLZnUdG5Jk506pzRwOgNVPwj7xOuCtYS6ES+chvIgIUW0UMCg5KWyj/ACsKo26u8V7BOHtHQx0lo+S4/odTBH28KuhhrqinzN35KDPVZZbOXokU23b+QHr3fxXouxdp28TZS9aMq4B7weanvB0ru7PyA9e9+K9VVO0tcQdE/wAlV96f2i76+D/kxNRGJE3LI7WI/lqY3oHx9718H/LiKjVWcRhx++fuFSWGz07I3NRyDwP0UkmDY91HbBg6SalbyQABxNI9DVm+cleeRYZGzcXKYpgV00k+mnKYRRy48Y+6n1rD5VLRrBOtDDWGB60ksNTwAjgAO0mTTfFU4YcC3RoCZW8EAZgmlVw0/NqU6LvrotCgzldMwxo0AVa24hHR6c2+7nTrdYgPcJPzVH2tTXfHEBDaAgSWkk91F3TMtcPHRPvbhVfVHMSVrsPj4dFl8Va2xPYKIcSewUyx2LSzbe7cICIpZiToAon/AE9tMd19p3MThbV+7b6JrksEkmELEITPMrB9tQcml11ZTgxJ7KOuIHPSmtCjKiyfqwPCu0wUxwp1ZvToeNJZFkrQowFCKMpSWVO8Iu3BhMOSmt+7KWkHGSNWjsH3wKpS7HsWMbgcNeIXxew2JvtpBcy5meS5QB3emo/evajYzbChfItXrdlB25bihmHpbN7AKhN9sccTjr935ouOisDxQdQD0dWfbV1FRODWRgau1Kbjma3PIT6osPEnT/PuRd6dttjsQ908CwCL5ttT1R6Y1Peaj6QtmOHKnB7RwrUQsaxthsqORxJ1Wo+BbaZPT4c8Blup3Scrj0TlPtNaHu18gPXvfivWP+B6/wD4+J0a1cHpgqR91bBu0fiB6978Z6zNewNqnEc7FW1I4mIKs7z/AC9/1sH/AC36Y4W2TicPA0DMWPYIA+8in+8vy9/1sF91+o3Ch2PSI5toJCsoBZySJIzAgKMvGNdeQk1VRVR044kh0VmwZoHN6q3uJM0e1Zk1W7eNvpqH6UDijhQx7ldcsH1gRw4Vb9msr21deDgEToYPCRyNOUmIQ1QvGdt1TOonMOqK9jNoe0H0x291H6OnOSuhal5kcBN+jpPEGB30vicSlsS7BRynn3AcSfRVL3i3hv8AWFhGXjLvZcmBzCECByE8e6kzJwQBRd290x6R4JI0nUKDwC9g++o+9vDbwjno+teP+z2wWL9zKvk+sYim7WMSyBCehSShvBTLaaBZ6qHUCRJ4xFOcFsx8PbIsCyWMnUOpYnz7mZiT3mmTrotS3I+ENY3Syd2kubWvIuKQ4bCWyrnCuw6TFONRmjQWx2DUxyrSktgQAAANIiIiss2biLl7G4bC37YtrczPcyPmzBEdgA0AqMyCSNfRUzftNhsWLiWrqt0pzBsQzhsPlZIylioJYKyjiI48qbLL7Krnpsrw1tzcXV8Kd32Um+HB7q5s7HLeTMsjUgg8QRGh94p1TRCikEFRr2yONQOOuszNM5Vfo0thiud8wWWI18okAcIE86tl5JFVTaClLjwJ1S+q85DQ4A/y/wDqp2BozbeSdiN3JC/tK7g7lrMqm25IcC4xyiVGZcwkEZgTrBE6TFXICs93gxYv4uxaUjIVt5WnRhduCT7OjC+k1osUjxfXmmibnVeecQvie1LpcT0Ny86jzjJa17861BM8kk6liST2kmSffUpvnjxidoX7y+TnKr3hYQN7Qk+2omtnSsJZndvYBUc7hfKNrlIchSts6Ee2iXxwI5n+/wClFmngU3urt4Jz/wDkrfqXB/6a2bdv5Aeve/Fese8ElonaK9i27hP2D/qrYt2vkB6978V6zuJ27R7grSi9kqnvmSGxRGh/wmvZ1b9LXlChVXRQIAHIDQfZQ3mE3sQDwzYMHvkXxFMsDdlApMsgCHvjyT7Vg1ifSKJxDHjYfdW8HqFE2jdKrC6MxCg9k6kjvgGrluph8uEtDllkc4BJIE8ToRVL2iPk/XH2hqvm794NhrRHmKPaog/aKX0dAAcUVAHDB8U+imT4suStkAkcbh8hT6fnHuHtIohm+SASLI0LAwbhHFVPJO089Rw4yFu2FEAAAcAOXorTKFYJj4otsZicz87jce/Xgo7hAoqXgSwBPVgHjzE8eB0IpzjVB0IkEEEdoOhB9k1F7HtZbS6kyWaTqYLEgE84ED0AUJUvjcJ0ttk4SND2MNVP8QFUyDzEHUEdhGhHvmr34uHVlPOIPYQQQR6CAfZVV21ZIi+YCuctzsW6rdH7mIj0x20Kww+cRvynYqAxezi161ft3GtXrR6rrBkEHqsp0I1Pvqe2Zsu9iUF57oYuWEtbKtlVmUdTQRoSBHPnM0ngdlm4QboyWObP1c8GcqKdYMakjhMdouttRAyxHKOEco7qbJtsnaypaH/lnXr9khs7BCygRZMaknixPEn+9KczUZtDbtq0xTrOwjMFAOWddSSBPdxqm7b3yFy4bQJVZg2wyhzAJ6+vYCcqnhoZJiuQ0lQC0+s/QHmVodxwASTAAknuHfWSvirt66b9u44e6RlyvpBPVQIZWBOunGTTLefb3RfF3rt1bCsDCsOBCH4sH5QyToZA7ANaoWK8IN0Xg+HVUVWkZgCXhpVnAgBo0OXtPdDzGBupUcveJsoGgJBPktSQF1uEXVvNYuBjlthMl0OZNoqespZSrqR1okQYJvY2yHw91h1biW2ZlGsdUkMvnIdCGH3zVB8E2813ad7EC7bs27dvo7mW2hBZmZvLYkz5M1aNvYCGaygMXFY22UwbWbS4GPK31swGoMkdlcyyRMBc82A1JT7i12yyDd3dq/i0uPbjqedpnbkinkYE69o7ainQgkMCCDBBEEHsI5GtrsWrWFsjD2mClV4nUydSzcsx1OvsqF3m3Q8Yt9In7Qo5kfGDkrnt7G07DUWg9MgapwnFoibNPMeJ8D8lVS0d23busru+T6CD/Q0i40NObtsglWBUiQykQQV5EcjP3U2Y1vcwIzA3CgN00Wo+BBJvYh+y1aE+s7T78g91abu2fiB6978V6zfwDtpilPH4g+ybtaRu58h/xL34z1mK0k1Dr+H0VzTD8sKtbyj47EetgvuvVCOrdMptiWMKVmM4IOhPCZ1BP9TU5vL8tiPWwX/eqJtGL9o/vr/Wq+aJsoLHjQqzhNoXFK4pg1vMOWVuzgRM+gTUvu1fZ1fDCRrmLCerbfiAe0sGA5wSaaYiwOlvWyOrnYR3XFDafxmpLdXF2bNkB7iC60NcmR1oAjXsAAj01m8Kj4NU9hNg24+OyV8gMNramxVotIFACiABAA5DupSmCbYsHhet/wAa/nRvhax9Nb/jH51qM7eqhWKPiuI9FUHbO0dpo/QbOw9m8irriHYqqtmb4uGYZmAyyQSNY0g1bd6dqeL4d8QAHFtc0ZozCRMGDrrWaYXwolFyjDKVE5W6QgwT84BYnXWKC4DdPw0s0wJjbeyXGwt48QfjMbZw6cxay6egIk+9qtGzN38ctnC2bl+0egJZ3KlzdYXAyGDEaSCTqSZ0qpf+Kt4g5bSJw4df7yB9lct+FDEDlm7mRR/KQa44rVI/C6v9BWr2dnqDmabj69d4J9Cjgo7h9tVLaW0ruCJt9IuU25UEE5DnuGLQHGBlEGdfdUPh/C59JhT6VcfcR/Wqzid7RcutcZLurOVQuCtsO2YqoHGSAZM6k8BSPlaBouo8Mqc2sZUpjdsraRbl24qIczSGnpCVY9mrE9nE1ne8W/hdgcMuSUAuM6qST3cuQM8dB7Vt5UTEsGVX+d1WuQqlhxQAadbU9tcw+ysCFGaxeYwJPS8+cRGk10ahmhAsuW4biD4zHM3Nre9reQt5KlYzHXLrl7rl2PFmMmm81f22Vs/6C99aKZfA+FN0TauCzpJF0FwIMwCuXjHPl30jZmlBwurH9hVp/wDp/wBoizdxgIktbtZVHFmDsAB/Fx4ACa1HFX2BYllN5/KJIAtiGiP3RBA7Tx4mqZufs+3swMptMDe61rEOVOdDBRS40GmvLXjGhqy4SyoBvXyurEhusBqdAe1dBAOkjTjWUxuqkfJwyCGD/wBH9lAtY2SeFt5Yu3SDdYSoAJnQdaBrllpjlMCNBT3AYck9K5Eatm6wmRrMmAvHSBHdGowuFZ2zvMdmhDTqII+aBw9OutV7wj7wC1a8Wtn4y4OufMt8I9LcPRPdVVS08lZUtp493bnkB/hcvcGtLiqNvRtJcRirly2oCeSpiCwUEZ29PH0RUANak9lYBr91LScW0nzRzY9wFaLtvcixdtqLQFu4i5Vbk0DTpBz9PHWvVKvFqLBuDSPva3nYcifMqoax0t3qN8CV/Li7iT5dowO0oyn7mNavu38gPXvfjPVK8HW5SWHW+192vJIa2FChcwghuJYd4MHjV23aHxA9e9+M9MVU8c8hkiNwbaqxp2OYyxVb3l+WxHrYL/vVCYlir2iOTj7/AMiam95vlcR62C/71V/a5i3PmmfsNRT6wVkw2p3nz+in9ot/iXPats+4uv8AQUNobQt2UNy9cW2g4sxgeztPcKj1ulrxkyejP2P/AK1mPhpe709gMfieiOQcs4Yh/b5PsisnW4eJ8VdCTYb/ACUTDazi0jZev7q9Ybwh7PuXBbW4SzGATbKgnszNH21Z1kj5G7B4fFMwPtAIrysalNm7zYuwIsYm9bHYtxgPdMVPPo7TcnO+I/ZSO0u8F6n2Ts0hLguW8ttssWWykSJlsokLPVGX92YBrEfCbh0XaV9VRVHxeigAfJryqrjf/aR0OOxEc+ua5bxdy7L3nZ7hJzOxLE8hJ9AFWhiEUIY07KbhXeqDfolrFwjQGB/ZozOTxJ99Ig0pPOoxJWoYxvRdnvPvNFI/uT+ddoUlyu8jei5l/uT+dDKP7J/Ou0KLlGRvRFYaH8z+dejtjbtYJcPZVsNZJFu3Ja2rEnIJLMRJPfXnMrIivUOHEIvqqPsFSqYXvdUONuyZA3TdHv4Kw9roWRTaAChIgAAQMscI5RWdbYxa7PxHirsbth0zLbaJQEmFDHnoYHA6cDx0i0skVjvhoEY4f7hf5nqT+GxVzuFJ7j0WYmkLG5loWzcTbe2ptEZAAABplAGilfmwNIqJs7HDXbkkO2TK1whnnM2bo7lt2ZGUjUgAEQIist2Ht18OQeuyx5K3DbJ0IClhrln2jkRV22bvFZdAOkuZekQsAHt+UjdJOU5ujBI8ozKgmZmqSLAZ8JldO83bytufenaeaOTX5Jzufu70FzEXioAZjbsgEtlRWIaCddWECdYUa8Zsl24FUsTAGpNGu3EW2IICAAgjhHKO376idrXcRZe1ea2OinRG1606dLGqtHk8YM86oGx1GL1bpHnTmeg5DzTeQXs0aK07v7NYMb9yQzKFRPo0mSD2uxgmZiABzl3u38gPXvfivRNg7ctYkEJIdIz22iVmYOmhU5TBGmlG3b+QHr3vxnrbQwthjDGDQbJxVbei+ov30LKHY4MqpIlgOlkgc4qF2wfi2mYgzAnTKeAp9vhbTx4sQucDDBWIGYA9NIU8QPRSN4Kwhjp3MVPsIMilz97yVhFFmgLb7/whh3BvGCD8WeB/fE/0pbaOx7GKQ2sQgdeI5EHtVhqKjsNh7Vm8hSBnlCMxOpEjidPIjSpsGsfjr3trTI24JsQVEw+j7JA2C97c1Wm8F2zjwt3B3i639aaYjwS4JvJa8v8AmB+8VfUaRNdqrGK1jT7QqdwWHkvOW+e6dzZ90Kxz23k27g+cBxDDkw5j20XZom0vt++tY8LuBa7gRkQuyOHhRJCgEM3oAI99ZTsz5Nf75mtjR1jqmkbI/fYqThcYbUkDayVrqtRmWaJFOLQ2ISnooCkjXQxoslz6pShRM5rk0WXRel8Nq6DkWUe8ivTS4u3A+MT+JfzrzJg0DXEB4F1EceLAcPbWspsLDH/Z1+qb8qdjkLNhdUeKQ8Zze8BZabh8TbGpdP4l/Oso8NVpTesXFZTmR1MEHyWB5dzVIHYlj/y6/Vt+VVnffAWks22tWsh6XKSEZNGRzxI11QVY4dUntLBZUFbRZYXHMNFTbfAej/Sl8NiGRsyGD9hHYw5ikF5+k/brQcwPT91a+SNksZY8XB5LNBxa643Vq3R2zduY/Dpmy2ekBNrN1NFbrGe/WBGuvHWtrL2bgKO1tlIhlLDX7awXcnZ3TYgymdUQswylhJ6oBEen3VoNrYyFujSwgciSWtQFHDM0j7OfvrI10bKeUQ07NLfPxWioYDLFnc4JbY9rodohEuDKjPLlh1rOVT1jzMsg9Imrru03xAI1Be9r/wAV6z/Z+6yLmAttfWQBce3mzEE5ygAgLmaIGmhq87mJlwdpYyxnGWIiLjCI5RTLXEvII2TkkIY0OuFF43BWrmNvm5atuVTD5SyKxWRe4EjSnA2bY+htfVp+VFv/ALbiPUw33XqcBqoauYtmcAVJhbdgTXFbJtOrAW7asR1XCICrAypBA5GDUPmcGHtXAwiYQsvpVhIIqxzRWE1BnYye2e6cyKvjGhNWDgazNt+XH5vdS2B2pbvKWslrgBiURzrExMDtqq7PxWLxV29ZxFxrVpSTcGQKQskdGHEDLz1mR2zFK7tbxWrN4IXLI+ZJgmDbJyuR2QDrHOnj6PxEHvEuFjYfwq+SvMb2i3dJIufD7eKvOzbBDG5cGUxCpocqmCSxHzj2AkAAd9efdqY4X7928IyvccrAAGXMYgDuitj3t3ptJgsS1tzn6G4EORx1mUqIMRIJn2VheAHxa+irCCDgxZbWCu8HkZJOSw30S9ChQrtaRFK1zJR6FLdc5QiZDXQtGoUXRlClN1bYOMww7b1v+YV6VzV5y3HE7Qwv+9X+teiM1dCTKFnsXF5gPD7pWaoXhof/AAdnX/aV/BvVes1Z14X8Yn+Et3PJ6Q3HA80Lk17pc+wGptBIeO22vNUNSPyysmLAHX+4/wDmiEzVj3ghrdpbb2Als3CqghD8YQ3oMRpMHhVewZBbrq2QcdQJ15HXTvrXQVQlbe2vRU8kGR1r+9aJ4Jbwt28U4jMWtLJnKoCsZY+luA1JrQ8HgHuyXzJbbVi2ly8eEmPk0jlxjSFrM91cc9xrcKLaJetiyqaKJZQ8iZd+tqzSetpFattPFtmFq0crESz6Ho04AgajMTwHDQnlrnqt7jO4Dcq4prCMBvxUtaAAAAAAgAAQAByAplu38h/xL34z1neG2xdt3umV70SPi3d2DJIjMrEjMykHNx1HLStF3b+Q/wCJe/GeowBBsgqFxX7biPUw33XqVmksT+24j1MN916lay9f/UOVnT+zC7NI43GC2jOZIXkOJJ0AHeSYpWq34QcRct4G86AEAdccCU4EAxprGtMQMD5GtPMpZiWxkt3UZtF3vsC5liQLduTkVjoAF5nnmgnjwpjjcG9q66qbIywHfIVJMBu3UQRqTzPZUHuXt8Xcdhksm6xKzdYzFuFYvb1Y5l0UZtNWpfe7Gm1icSl7D37t5shwjquZSOav+6BoAO/hM1rRIyOcRNIDbfeyyH4ZNLA58hvITudgPAXU30LdFaL5WW9bJZYMDQSO8EH7KoO1tk9DcNu0QVgEBpBXMW6vfwGvfWg7R3dxJwWHS1Bdbgu3Lefo5Vgc1tH1ykTx9tNtm7gl7YfE3XF5tWCEOF5AZmEkwBJnjwqHJXRGMhzrkHTy/hX2DUJo63ii7Yy3Vo6/ys2x9q5asi8wQozlAAzTIEzEcPypvY2rYyjP0wbmFRGHsJcGtw2TutZtIbdwC+stAuqjABjJhYiZHHjTXG+DvZtwycPk/wB27KPdNRhW0+xHvVzJUVWcljtOV7LI8HjcI7APevWwfnNYVgPTluzHsNaFb8FjMAVxaEEAg9E0EHgfKqSwvgs2crhstxgPmM5g+nTUe2r3bKgACAAAAByA5Cmp6qPThJGVlX/c5Zl/4UXf/M2vq3/OqVtPZF2zcKNkPGCGOoDMsxGnk8K9B9IO2qBtrcq7duZlvW8oEAsrhtWZjMCPncRRDUA3z2Uqmq3mUCVxDeeg/ZV3wZ7EuXMYt0lFWwVc6klpDgBdO3jNbYLhqk7k7DuYM3eka22fLBQsdFniGURqe+rP0s865lmBdoo9ZaSYlpuOR/2yePieysQ8I20Ddx9waxay2x7BJPvY+6tX2jtS3YE3XVZMdZlUDSZYngNOysP2zfD4i7cLK+e7dbqNOhdsupABBERHKr70ftxi9+1tPNUWJ2EeVqZqkke2l+7lSS3ASI7Dp7qUFbVljqFnnE81etzSegtXEQv0GIfpQASQH6JlYgSSvUgnlAq9pcJtsS2ja3sQ0ooBERbkS2kKuneTPHO/BbtbocWbZPVvrl/zrLL75Ye0VdN7sS1y6lpROUKQvJrjmAT6AOPLMTWQr80VW5nXW/gd1f0j/wAkOHki7JsDFYw3FSLKsrQREBQFtqR2nKDHIDWrnuz8gPXvfivUbsq3bsLbs5hnIZu94y5m9ALKPdUluz+zr6138V6gwSZ3FOublCg8dcC4zEljAyYb7r1IY/aPRhStt7haYCQIAjUsSAOMDtOgobauouLv9K2SUwxU6icvSzB7jFR93EYfOHmy5GUqXLEyCesBEA6mO+q2aBj53E3v8B8VJY8hgsnmK2t0RQXEYZiBI6wQGBLtESDxAmBHbSuJxtoArd8lur1hmVxHZroZIE8YOlMcRi7D6sbBOo62YgrrECIEyZ9nYI5dxOHYFWNgggDUHQAaCI1HtrgUjNLjXzS8Vy5su3gcOufDJYQXPnWwAX62ULm9aQBMfbUzh7odQwg+qcwB5ie0HSoEDCdmHUiMrICpUjgVIHVIk6jtrmzvF7Tqy3VGVMkG47aZi0wdM0mSeJ50ktI1zSQTf4obMQbKyUQ26Z/DFj6Vft/Ku/DFj6Vft/Kq3hP6FSs7eqcFDRTSPwxY+lX7fyofDFj6Vft/Kk4L+hXXFHVK12Kb/C2H+kT7fyofCuH+kX7fypeFJ0KXit6pxQzU3+FcP9In2134WsfSJ9v5UojlHIpOK1MNv7wLhl+SvXWPkrbQkf5rnkr757jVGx+3tpYiSqthrQ5gG3p2G6wGvoitJ+GLH0q/b+VQG8GzcJjGDXsTcgDqoHIUHtCx5XeasqKZsR78d/HU/JRKhrpB3XW8NlkGJkMZOczq4bpJPPrcTRAe4/YOHtmtXtbr7LESc0cy7yfWIiaV/wDtvZXYPrLv2a1ftxuNumR3wsqt2HvJvmCy/FYtCloW7XRuqZbjZ2YXWnywD5J7uFNekPaffWqXN09ln5zD0XH/AKiobFbh4Ur8Vj2V5MFlVlgngVEezWn4cahHJw8wVw+gkPMJLwX7MtYi7d6UOWs9DctsrFYMtxjjqoNaDvBs241xL1nygVzgAFoEwyKxCswngT2HlBitzcJhsDaZenS5ccy9zLlmJhQNYAk8+ZNWH4csfSr9tUVbXSS1Jkbcjle6saeBscYabXTdLaiCgvC+DJuvbdix4EOeGXU9VSAOVWHdNmOFQsuVibhKzOU9I8iecVDrtvD/AEq/b+VTO6rThkPIm4RykG45BqRSzulcczbaIntYWUuRVJ23jMXaZlFxmKYe5eJtLaUSrQM4uGSNDotXiilB2DhHDl2eipyjKoNva4zAW0fKIBzFZYC3qQRoh6TlJAA4zp25vVdSA9q3LMyIVZiAyXltFnBUaHMCANeXOrWMMkzkWSACcokgcBPYKRxxtqjF1BXgRlzTmI0ygGZMaUIVctbzXrjKqWbWvRiWuN5T27jyMqGVHR+3N3Uysb5uEu3WRHXM+VA3XSLNu4M4AgJLwW7wecVYhtvDCIYTlUwEM9YsiiAPKJVgF49U9lDEbSwyIt49GEcNNyAIRFZ2nSSAEaR3GhCbbL28924EZLaqA+d851yuEXoxHMnmQdI1pLeDbT2r9sJPR28j4iFkBLjdGJb5uXrXD3J306v7Twy4c3As20dEKLbgq3SJAyQIgsrejWhh94MO6sTIMlSpQktDtbAWB19VIgTQhI7L21cuXRnFpLTLdKjMSxyXRbBJIA17B2gUnt/eB7NxraLbHxZKsxJm4UusoygGB8VziZOumsjisbh+iR2ysj+RCkkx1+qoE6ZJPZloj7Xwp+MLIWGZQ2XM3zZVdJM9IkAcc47aEKDxW9lyHVBZzC2SHloDWxaZ8wjhFw8JiBrroL+9TqCqrbk9MFZmLEurYgKIVdB8SOMSCdZGs743hhbF2EKscgi3LMwlMmUDNIhgRyAPZTZNs2Cb7i3K4e2r9IEBLLcTpCLQiTpE9pJHKhCY4beV5Ii11SCxe5lDAi2Is9Xtede0DnIk93ttdOGDi2rgjqqxOjIHjUQYB4qSCIOkxSWF25hWLSoQ2i0Zk81UMoYiYuKIGvCnK4zDLbF4BQocqIQgi4zBCuQCQ5OkRNCFGtvK5aES0c142lU3CHXLdNotcULpOUsAO4d9IYTfBrmWLdtc7KEZnIVQwutF3qyGiyRppLRyqUs7cwpDXFIJ6pJFtszSGIbyZIAVteWU9lcubXwkug6NiYYjLCuci3BLZYLZWVu2KEKB2dvVeK22PRtNjOwLDrObWGYZDAEfHnQ8e7hU1e3gjDJdHR53c24l8udS4YDq5ifi205QdTElzY2phbhygqdcoBTQyTb6sjUSpUx6KRO2sNkgqOiXLlOTMsZc+bKB1VXtMRQhRVrfNjbW90KdGypoHlsz4XxkfNjKIKk8ecU8sbcuC3iHfo3KXUtqEaUGdbWpeJCgvJMaU7sbdwxlfJy3LluDbIg236Mvw0SdAx0M0omOtm0Dh7XSWyxtlVUKIEgmCACARFCFB4Dem4XyMqOelZWZW0g33sqLZjXLkkz6KZtvbe8VDDojd6FLgdXzIS1i+8XBl4g2ZIHaOzW9LhE6vUXq+T1R1Z45ez2V1MKgBARQDqQFAkkRr7NKEKH2Ttk3b72mFsZQxWGJLBGCk8IiWHORwIPGpwCiWsMiklUUExJAAJjhJHGKVoQhQpHxpPOX3ih40nnL7xQhLUy2ts4X7ZtsSBKtIjirBgCCIZdNQdDS/jSecvvFDxpPOX3ihChBulZ6MpLETbIJynKbbO69XLlIm42hERTjEbu2nspZObKgYCIE50ZCSAI4OeVSfjSecvvFDxpPPX3ihCY39iIyXklh01wXGIPB1FuCvcOiXT003xW7Fp1UEnq+Seq0HOXmGBU6kiCKlvGk85feKHjSecvvFCFF43dy1ctWrZ0FryDlQxKlT1SpXUE8qa3N1EdrxeAriyqAGcvQlWDkFcuYlEBEERbXjU940nnL7xQ8aTzl94oQo74CUWrdtGZDaYulxQgKscwYgZcuodxERrRsPsG2iXEGaLiKja6wqZJB7SNfTT/xpPOX3ih40nnr7xQhQ93da0yFGLEEsSSR5TBBMRHzFNOsNsRFtLakwtxbsgKsur59QoAiQNAKfeNJ56+8UPGk85feKEKExG6NlgozP1Qo4gghek0ZSCD8q3LQwRwpVN2LQVVlzlIMyJJFlbOunmqPbUt40nnL7xQ8aTz194oQoDBbq5UGe65uKeoy5QLY6U3IQFeBJAMzwrmI3LsvbW2WfKFyalWkZAkkMpGaB5XEawdTVg8aTzl94oeNJ5y+8UIUQd2UzEh7gzMS6ysOCwcqdNBmk6a9YipDZ2zxZUKrMVAgKSNOszE8Jk5vsFL+NJ56+8UPGU85feKEJahSPjSecvvFDxpPOX3ihCWoUj40nnL7xQ8aTzl94oQq2KFChQhCgKFChCfXlAXgMoB5DU6xB91INdLKomfKnhrw41yhQhGwwWDmgTEHsy9b/Su3QDLADWDExAIn26yPZQoUIXXjUGCokqoI5RHvmuC2pA9h8rvOke730KFCEIEEHQySBM/N5muuiCecDzuOoHs0mhQoQiWkXMQdRIA17Wig6LBIA1A0zRl/PWhQoQj3VUlo46xrxMA/nRjbTh38c3a2X7taFChCJ0a6T9/HqkkRygwKJbQEkxpyE+/Xu1oUKEIwRYBP83HQkjuggCedFxCr80R7Z5Kf6mhQoQkaFChQhChQoUIX/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data:image/jpeg;base64,/9j/4AAQSkZJRgABAQAAAQABAAD/2wCEAAkGBxQTEhUUEhQVFhQXGBYYFxQYFxcXHBYYFxcXGBwYFRceHCggGhslHBUXITEiJSkrLi4uGB8zODMsNygtLisBCgoKDg0OGxAQGzAkICY0Li8sLDQ0LCw0MDUvLS8sLSwsLywsLCwsLCwsLCwsLDQsLCwsLCwsLCwsLCwsLCwsLP/AABEIAPgAvAMBIgACEQEDEQH/xAAcAAAABwEBAAAAAAAAAAAAAAAAAgMEBQYHAQj/xABPEAACAQIDBAQICwYDBgUFAAABAhEAAwQSIQUGMUETIlFhBxQyUnFygZEVIzNCU5OhsbPR0jRikrLB8CSC4URzg5TCwxdUotPxCBYlQ2P/xAAbAQABBQEBAAAAAAAAAAAAAAAAAQMEBQYCB//EADgRAAEDAgQDBAgFBAMAAAAAAAEAAgMEEQUSITETQVEUImFxBjIzgZGhscEVI1LR8TRC4fA1YqL/2gAMAwEAAhEDEQA/ANxoVWd+N9LOzLdu5fV2Fx8gCZZGhJJkjTSu4ffKw+0PEFBL9CLouSMrAwco5zlM0IVloVB4zerCo72lvW3xCo79ArAuciliscjpwNVnG+FaxawOHxr2L3R4hnRUGQspQkSdQIMUIWhUKz7dzwr4bF4ixh7dm+r3wxUsEgBeknMQ3/8AI+8VIYvwkYO29lCbnx165YVsuge06IxaTouZxr6aEK40Kgdkb12cRisVhkzC5hSocmIaRqV14A6axURjvCXgl6UWX6a5a+ashXOZVKpcIykjNJ7gaEK60Kpu5W/Qx2IxOHawbNzDnX4xbqsJI0YAayKuOahC7Qrk0JoQu0K5NCaELtCuZqE0IXaFcmhNCF2hQoUIQoUKFCEKFChQhZz4Td3L2OxeAtraLYdOnN9+rCdIqopMnUiCYFVrdDcfHWFOIxFsnFriMMqHMpK2FVrVwgzwCXWMfuDuq172knEv17gAbDABbjqAGTEE6KQNSq+4VGXQqwWu3FkwCb9wSezVuNcZwn46cvFwVXNxN1drbPxnRnDo+Ha5N2/8UxKgMJRicwmdRFVzavgtxKYDDXEsYhsWz3VvWeqyooJykADSYHMzNaIrIf8A9z/X3P1102l+ku/X3f10t/Bd9m/7BVjc7wc7SteK4ywbdm+i3Ua1fQ9QF7nWgcQVeeVOtseDjFG4lkBry28Lffxk5VBxl2493QEyNVQT31OdGn0tz/mLv665kT6a5/zN39dF0dlP6gorZW4+0EwrMVIxuK8cS85Zeqty2uQuwOoLWYBGo6Y6cahtm+CraPily3iIFtCblrDowLNdfIjNPARbB41b+iX6W7/zF39dcNlfpbv/ADF39dGZHZT1CNuLunidlX8XaVVbDXFU2r4TNdLuQiq0HQISS2kRr2xFYHd7blrD3rQVOle4pbE9O/SXVzEkZp6ojSVAIBqSWyh0F27Pdibv/uVL7u7OVrjBmusMkwb1465uzPXL5Q0XKR9MWtzXUGd2NrG8x6RshazmPSE/stkOhSWmHvDISdSNT21o21bN10slAQ6uGaCJWbdxeehhnGlNvgW12P8AW3f1UPgW12P9Zd/VUbtzOhUeyc7OFx+kW6wZQcukAMYBbvGVsy03wWAcYRrTowZkIYhtSTI0M6ECNaHwNa7H+tu/qrnwLa7H+tu/qo7czoUWSFrC4pWDt1jlW2xDDyFdhmUHQOwysZHMjkKPYwl9UIgm+GPx8rDK10HgToejPAiARpSnwNa7H+tu/qofA1rsf627+qjtzOhRZcHjRYhgejJYaFMw4gaxBQxrpPWFI4W3jFtomgy2wJGVpZVAAMmQIjt6wPKKX+BbXY/1l39VD4Ftdj/W3f10duZ0KLKT2aLgDC4ZOY5TpqsA6xpxkeynlQHwLa7H+tu/qpHF7Pw9tczlgOHyl3UngAA0k9wpRWsOgBRZWWhVWwOFw12cnSSIzKz3kYTwJViCAeR4aGnXwLZ7H+su/qoNa0GxBRZT9cmoIbFs9j/WXf1U43Z/Z1BJMNdAkkmBccDU68BTsM4l2CLKq71D/E3PXwn4eJqKxiglAQCJ5ieEcKld6v2i76+E/DxNRt/yk9J/pTkftPenZf6GU+B+iXOHTzV/hFGFhfNX3Cj12r7KF4zxH8ikvF081f4RQOHTzF/hH5UpQmjKECSTqUn0C+avuFA2V80e4V1n7KTJrkhq74kn6j80xxmHtLctOqKGzNqFAPkNzqe3axB6R4A8kffUJjjqnrH+U1MbrWmNx9D5I/mqlxHcr0v0bcThlyeZ+qsZvt20XpD2mlRhT3UbxQ9oqmsrJIi63bRlxDdtKHCHtFFOGaiyEZcV2j3Uql5Tz9hpmyEcQa5FJlSqRihFMrd4r+VOrV0HuPZSZShJ4++Ldt3MDKrNrw0E1RN1N4fHXFxWuFUZ0Fu6oDgFVJvSugBbqARwYgHiBZ8ZauPdabRYKR0WaBbHVB6Q68ZJHCRGlR165ftqbeUm8zsq3WCBSCxIcKDJCoZy8ssE86nU7GtGu6fjaLg3XdqbW6C6rKhY5Cn7ql3TILmumqN/pztGHuhlDDgwBHDn6KrG3LC5Ue40KrWwwMKGl1AJYQVIMHs01EVaMNZCKqDgoAHDl6K4qmi90k47yOKQ3a+QHr3fxXpwKbbtfID1734r11RCxKZVW3p/aLvr4T+TE1F4k9ZP83/TUrvR+0XfXwf8mJqJxLQ9vvLf9NTYvaDzXVR/x8vkfoltoA9G0AnhoCQYnWCATwnhUNZtXy4LZ8mYDIZ8k9GSW58NP4u2rFQJq9cwE3XkcNWYm5QAVWuhvJBm5kVUkAMxZusT2kxpp30YsQCzC6XOtogOeXVUjgup1zQIPdU2zTQUE6Cm8g5KT2y+7VCZGzdUXdHGWQ8SYNxjyyxoOR1ipHYyP0Y6QFSCRBJYxpGp1NSC24o8V02KxumZqvO0sypniRDW/S38tT26vylz1F/mNQmLTVD3n+U1ObqD4y56i/zGqfEvWPuXovo00jChfqfqrLFcijRQiqewVlZcigRXYoRRYJbIsUk9gHupeKEUJLFMLlojj76JUlFNb2HjUe6lXSFm9yb31BYW7cN5heQJcK5h1g3VzlcqRplEKZmSWkgaVLVlO+u/R6d7WHyHoyq9P5ZEHr20HIEkDjJgDQU9AO8nYAS8ALRrt1VtXcTcANmyjlQeFxgCCx/d+aO2Seyk/B/tXxjAWXLZnUdG5Jk506pzRwOgNVPwj7xOuCtYS6ES+chvIgIUW0UMCg5KWyj/ACsKo26u8V7BOHtHQx0lo+S4/odTBH28KuhhrqinzN35KDPVZZbOXokU23b+QHr3fxXouxdp28TZS9aMq4B7weanvB0ru7PyA9e9+K9VVO0tcQdE/wAlV96f2i76+D/kxNRGJE3LI7WI/lqY3oHx9718H/LiKjVWcRhx++fuFSWGz07I3NRyDwP0UkmDY91HbBg6SalbyQABxNI9DVm+cleeRYZGzcXKYpgV00k+mnKYRRy48Y+6n1rD5VLRrBOtDDWGB60ksNTwAjgAO0mTTfFU4YcC3RoCZW8EAZgmlVw0/NqU6LvrotCgzldMwxo0AVa24hHR6c2+7nTrdYgPcJPzVH2tTXfHEBDaAgSWkk91F3TMtcPHRPvbhVfVHMSVrsPj4dFl8Va2xPYKIcSewUyx2LSzbe7cICIpZiToAon/AE9tMd19p3MThbV+7b6JrksEkmELEITPMrB9tQcml11ZTgxJ7KOuIHPSmtCjKiyfqwPCu0wUxwp1ZvToeNJZFkrQowFCKMpSWVO8Iu3BhMOSmt+7KWkHGSNWjsH3wKpS7HsWMbgcNeIXxew2JvtpBcy5meS5QB3emo/evajYzbChfItXrdlB25bihmHpbN7AKhN9sccTjr935ouOisDxQdQD0dWfbV1FRODWRgau1Kbjma3PIT6osPEnT/PuRd6dttjsQ908CwCL5ttT1R6Y1Peaj6QtmOHKnB7RwrUQsaxthsqORxJ1Wo+BbaZPT4c8Blup3Scrj0TlPtNaHu18gPXvfivWP+B6/wD4+J0a1cHpgqR91bBu0fiB6978Z6zNewNqnEc7FW1I4mIKs7z/AC9/1sH/AC36Y4W2TicPA0DMWPYIA+8in+8vy9/1sF91+o3Ch2PSI5toJCsoBZySJIzAgKMvGNdeQk1VRVR044kh0VmwZoHN6q3uJM0e1Zk1W7eNvpqH6UDijhQx7ldcsH1gRw4Vb9msr21deDgEToYPCRyNOUmIQ1QvGdt1TOonMOqK9jNoe0H0x291H6OnOSuhal5kcBN+jpPEGB30vicSlsS7BRynn3AcSfRVL3i3hv8AWFhGXjLvZcmBzCECByE8e6kzJwQBRd290x6R4JI0nUKDwC9g++o+9vDbwjno+teP+z2wWL9zKvk+sYim7WMSyBCehSShvBTLaaBZ6qHUCRJ4xFOcFsx8PbIsCyWMnUOpYnz7mZiT3mmTrotS3I+ENY3Syd2kubWvIuKQ4bCWyrnCuw6TFONRmjQWx2DUxyrSktgQAAANIiIiss2biLl7G4bC37YtrczPcyPmzBEdgA0AqMyCSNfRUzftNhsWLiWrqt0pzBsQzhsPlZIylioJYKyjiI48qbLL7Krnpsrw1tzcXV8Kd32Um+HB7q5s7HLeTMsjUgg8QRGh94p1TRCikEFRr2yONQOOuszNM5Vfo0thiud8wWWI18okAcIE86tl5JFVTaClLjwJ1S+q85DQ4A/y/wDqp2BozbeSdiN3JC/tK7g7lrMqm25IcC4xyiVGZcwkEZgTrBE6TFXICs93gxYv4uxaUjIVt5WnRhduCT7OjC+k1osUjxfXmmibnVeecQvie1LpcT0Ny86jzjJa17861BM8kk6liST2kmSffUpvnjxidoX7y+TnKr3hYQN7Qk+2omtnSsJZndvYBUc7hfKNrlIchSts6Ee2iXxwI5n+/wClFmngU3urt4Jz/wDkrfqXB/6a2bdv5Aeve/Fese8ElonaK9i27hP2D/qrYt2vkB6978V6zuJ27R7grSi9kqnvmSGxRGh/wmvZ1b9LXlChVXRQIAHIDQfZQ3mE3sQDwzYMHvkXxFMsDdlApMsgCHvjyT7Vg1ifSKJxDHjYfdW8HqFE2jdKrC6MxCg9k6kjvgGrluph8uEtDllkc4BJIE8ToRVL2iPk/XH2hqvm794NhrRHmKPaog/aKX0dAAcUVAHDB8U+imT4suStkAkcbh8hT6fnHuHtIohm+SASLI0LAwbhHFVPJO089Rw4yFu2FEAAAcAOXorTKFYJj4otsZicz87jce/Xgo7hAoqXgSwBPVgHjzE8eB0IpzjVB0IkEEEdoOhB9k1F7HtZbS6kyWaTqYLEgE84ED0AUJUvjcJ0ttk4SND2MNVP8QFUyDzEHUEdhGhHvmr34uHVlPOIPYQQQR6CAfZVV21ZIi+YCuctzsW6rdH7mIj0x20Kww+cRvynYqAxezi161ft3GtXrR6rrBkEHqsp0I1Pvqe2Zsu9iUF57oYuWEtbKtlVmUdTQRoSBHPnM0ngdlm4QboyWObP1c8GcqKdYMakjhMdouttRAyxHKOEco7qbJtsnaypaH/lnXr9khs7BCygRZMaknixPEn+9KczUZtDbtq0xTrOwjMFAOWddSSBPdxqm7b3yFy4bQJVZg2wyhzAJ6+vYCcqnhoZJiuQ0lQC0+s/QHmVodxwASTAAknuHfWSvirt66b9u44e6RlyvpBPVQIZWBOunGTTLefb3RfF3rt1bCsDCsOBCH4sH5QyToZA7ANaoWK8IN0Xg+HVUVWkZgCXhpVnAgBo0OXtPdDzGBupUcveJsoGgJBPktSQF1uEXVvNYuBjlthMl0OZNoqespZSrqR1okQYJvY2yHw91h1biW2ZlGsdUkMvnIdCGH3zVB8E2813ad7EC7bs27dvo7mW2hBZmZvLYkz5M1aNvYCGaygMXFY22UwbWbS4GPK31swGoMkdlcyyRMBc82A1JT7i12yyDd3dq/i0uPbjqedpnbkinkYE69o7ainQgkMCCDBBEEHsI5GtrsWrWFsjD2mClV4nUydSzcsx1OvsqF3m3Q8Yt9In7Qo5kfGDkrnt7G07DUWg9MgapwnFoibNPMeJ8D8lVS0d23busru+T6CD/Q0i40NObtsglWBUiQykQQV5EcjP3U2Y1vcwIzA3CgN00Wo+BBJvYh+y1aE+s7T78g91abu2fiB6978V6zfwDtpilPH4g+ybtaRu58h/xL34z1mK0k1Dr+H0VzTD8sKtbyj47EetgvuvVCOrdMptiWMKVmM4IOhPCZ1BP9TU5vL8tiPWwX/eqJtGL9o/vr/Wq+aJsoLHjQqzhNoXFK4pg1vMOWVuzgRM+gTUvu1fZ1fDCRrmLCerbfiAe0sGA5wSaaYiwOlvWyOrnYR3XFDafxmpLdXF2bNkB7iC60NcmR1oAjXsAAj01m8Kj4NU9hNg24+OyV8gMNramxVotIFACiABAA5DupSmCbYsHhet/wAa/nRvhax9Nb/jH51qM7eqhWKPiuI9FUHbO0dpo/QbOw9m8irriHYqqtmb4uGYZmAyyQSNY0g1bd6dqeL4d8QAHFtc0ZozCRMGDrrWaYXwolFyjDKVE5W6QgwT84BYnXWKC4DdPw0s0wJjbeyXGwt48QfjMbZw6cxay6egIk+9qtGzN38ctnC2bl+0egJZ3KlzdYXAyGDEaSCTqSZ0qpf+Kt4g5bSJw4df7yB9lct+FDEDlm7mRR/KQa44rVI/C6v9BWr2dnqDmabj69d4J9Cjgo7h9tVLaW0ruCJt9IuU25UEE5DnuGLQHGBlEGdfdUPh/C59JhT6VcfcR/Wqzid7RcutcZLurOVQuCtsO2YqoHGSAZM6k8BSPlaBouo8Mqc2sZUpjdsraRbl24qIczSGnpCVY9mrE9nE1ne8W/hdgcMuSUAuM6qST3cuQM8dB7Vt5UTEsGVX+d1WuQqlhxQAadbU9tcw+ysCFGaxeYwJPS8+cRGk10ahmhAsuW4biD4zHM3Nre9reQt5KlYzHXLrl7rl2PFmMmm81f22Vs/6C99aKZfA+FN0TauCzpJF0FwIMwCuXjHPl30jZmlBwurH9hVp/wDp/wBoizdxgIktbtZVHFmDsAB/Fx4ACa1HFX2BYllN5/KJIAtiGiP3RBA7Tx4mqZufs+3swMptMDe61rEOVOdDBRS40GmvLXjGhqy4SyoBvXyurEhusBqdAe1dBAOkjTjWUxuqkfJwyCGD/wBH9lAtY2SeFt5Yu3SDdYSoAJnQdaBrllpjlMCNBT3AYck9K5Eatm6wmRrMmAvHSBHdGowuFZ2zvMdmhDTqII+aBw9OutV7wj7wC1a8Wtn4y4OufMt8I9LcPRPdVVS08lZUtp493bnkB/hcvcGtLiqNvRtJcRirly2oCeSpiCwUEZ29PH0RUANak9lYBr91LScW0nzRzY9wFaLtvcixdtqLQFu4i5Vbk0DTpBz9PHWvVKvFqLBuDSPva3nYcifMqoax0t3qN8CV/Li7iT5dowO0oyn7mNavu38gPXvfjPVK8HW5SWHW+192vJIa2FChcwghuJYd4MHjV23aHxA9e9+M9MVU8c8hkiNwbaqxp2OYyxVb3l+WxHrYL/vVCYlir2iOTj7/AMiam95vlcR62C/71V/a5i3PmmfsNRT6wVkw2p3nz+in9ot/iXPats+4uv8AQUNobQt2UNy9cW2g4sxgeztPcKj1ulrxkyejP2P/AK1mPhpe709gMfieiOQcs4Yh/b5PsisnW4eJ8VdCTYb/ACUTDazi0jZev7q9Ybwh7PuXBbW4SzGATbKgnszNH21Z1kj5G7B4fFMwPtAIrysalNm7zYuwIsYm9bHYtxgPdMVPPo7TcnO+I/ZSO0u8F6n2Ts0hLguW8ttssWWykSJlsokLPVGX92YBrEfCbh0XaV9VRVHxeigAfJryqrjf/aR0OOxEc+ua5bxdy7L3nZ7hJzOxLE8hJ9AFWhiEUIY07KbhXeqDfolrFwjQGB/ZozOTxJ99Ig0pPOoxJWoYxvRdnvPvNFI/uT+ddoUlyu8jei5l/uT+dDKP7J/Ou0KLlGRvRFYaH8z+dejtjbtYJcPZVsNZJFu3Ja2rEnIJLMRJPfXnMrIivUOHEIvqqPsFSqYXvdUONuyZA3TdHv4Kw9roWRTaAChIgAAQMscI5RWdbYxa7PxHirsbth0zLbaJQEmFDHnoYHA6cDx0i0skVjvhoEY4f7hf5nqT+GxVzuFJ7j0WYmkLG5loWzcTbe2ptEZAAABplAGilfmwNIqJs7HDXbkkO2TK1whnnM2bo7lt2ZGUjUgAEQIist2Ht18OQeuyx5K3DbJ0IClhrln2jkRV22bvFZdAOkuZekQsAHt+UjdJOU5ujBI8ozKgmZmqSLAZ8JldO83bytufenaeaOTX5Jzufu70FzEXioAZjbsgEtlRWIaCddWECdYUa8Zsl24FUsTAGpNGu3EW2IICAAgjhHKO376idrXcRZe1ea2OinRG1606dLGqtHk8YM86oGx1GL1bpHnTmeg5DzTeQXs0aK07v7NYMb9yQzKFRPo0mSD2uxgmZiABzl3u38gPXvfivRNg7ctYkEJIdIz22iVmYOmhU5TBGmlG3b+QHr3vxnrbQwthjDGDQbJxVbei+ov30LKHY4MqpIlgOlkgc4qF2wfi2mYgzAnTKeAp9vhbTx4sQucDDBWIGYA9NIU8QPRSN4Kwhjp3MVPsIMilz97yVhFFmgLb7/whh3BvGCD8WeB/fE/0pbaOx7GKQ2sQgdeI5EHtVhqKjsNh7Vm8hSBnlCMxOpEjidPIjSpsGsfjr3trTI24JsQVEw+j7JA2C97c1Wm8F2zjwt3B3i639aaYjwS4JvJa8v8AmB+8VfUaRNdqrGK1jT7QqdwWHkvOW+e6dzZ90Kxz23k27g+cBxDDkw5j20XZom0vt++tY8LuBa7gRkQuyOHhRJCgEM3oAI99ZTsz5Nf75mtjR1jqmkbI/fYqThcYbUkDayVrqtRmWaJFOLQ2ISnooCkjXQxoslz6pShRM5rk0WXRel8Nq6DkWUe8ivTS4u3A+MT+JfzrzJg0DXEB4F1EceLAcPbWspsLDH/Z1+qb8qdjkLNhdUeKQ8Zze8BZabh8TbGpdP4l/Oso8NVpTesXFZTmR1MEHyWB5dzVIHYlj/y6/Vt+VVnffAWks22tWsh6XKSEZNGRzxI11QVY4dUntLBZUFbRZYXHMNFTbfAej/Sl8NiGRsyGD9hHYw5ikF5+k/brQcwPT91a+SNksZY8XB5LNBxa643Vq3R2zduY/Dpmy2ekBNrN1NFbrGe/WBGuvHWtrL2bgKO1tlIhlLDX7awXcnZ3TYgymdUQswylhJ6oBEen3VoNrYyFujSwgciSWtQFHDM0j7OfvrI10bKeUQ07NLfPxWioYDLFnc4JbY9rodohEuDKjPLlh1rOVT1jzMsg9Imrru03xAI1Be9r/wAV6z/Z+6yLmAttfWQBce3mzEE5ygAgLmaIGmhq87mJlwdpYyxnGWIiLjCI5RTLXEvII2TkkIY0OuFF43BWrmNvm5atuVTD5SyKxWRe4EjSnA2bY+htfVp+VFv/ALbiPUw33XqcBqoauYtmcAVJhbdgTXFbJtOrAW7asR1XCICrAypBA5GDUPmcGHtXAwiYQsvpVhIIqxzRWE1BnYye2e6cyKvjGhNWDgazNt+XH5vdS2B2pbvKWslrgBiURzrExMDtqq7PxWLxV29ZxFxrVpSTcGQKQskdGHEDLz1mR2zFK7tbxWrN4IXLI+ZJgmDbJyuR2QDrHOnj6PxEHvEuFjYfwq+SvMb2i3dJIufD7eKvOzbBDG5cGUxCpocqmCSxHzj2AkAAd9efdqY4X7928IyvccrAAGXMYgDuitj3t3ptJgsS1tzn6G4EORx1mUqIMRIJn2VheAHxa+irCCDgxZbWCu8HkZJOSw30S9ChQrtaRFK1zJR6FLdc5QiZDXQtGoUXRlClN1bYOMww7b1v+YV6VzV5y3HE7Qwv+9X+teiM1dCTKFnsXF5gPD7pWaoXhof/AAdnX/aV/BvVes1Z14X8Yn+Et3PJ6Q3HA80Lk17pc+wGptBIeO22vNUNSPyysmLAHX+4/wDmiEzVj3ghrdpbb2Als3CqghD8YQ3oMRpMHhVewZBbrq2QcdQJ15HXTvrXQVQlbe2vRU8kGR1r+9aJ4Jbwt28U4jMWtLJnKoCsZY+luA1JrQ8HgHuyXzJbbVi2ly8eEmPk0jlxjSFrM91cc9xrcKLaJetiyqaKJZQ8iZd+tqzSetpFattPFtmFq0crESz6Ho04AgajMTwHDQnlrnqt7jO4Dcq4prCMBvxUtaAAAAAAgAAQAByAplu38h/xL34z1neG2xdt3umV70SPi3d2DJIjMrEjMykHNx1HLStF3b+Q/wCJe/GeowBBsgqFxX7biPUw33XqVmksT+24j1MN916lay9f/UOVnT+zC7NI43GC2jOZIXkOJJ0AHeSYpWq34QcRct4G86AEAdccCU4EAxprGtMQMD5GtPMpZiWxkt3UZtF3vsC5liQLduTkVjoAF5nnmgnjwpjjcG9q66qbIywHfIVJMBu3UQRqTzPZUHuXt8Xcdhksm6xKzdYzFuFYvb1Y5l0UZtNWpfe7Gm1icSl7D37t5shwjquZSOav+6BoAO/hM1rRIyOcRNIDbfeyyH4ZNLA58hvITudgPAXU30LdFaL5WW9bJZYMDQSO8EH7KoO1tk9DcNu0QVgEBpBXMW6vfwGvfWg7R3dxJwWHS1Bdbgu3Lefo5Vgc1tH1ykTx9tNtm7gl7YfE3XF5tWCEOF5AZmEkwBJnjwqHJXRGMhzrkHTy/hX2DUJo63ii7Yy3Vo6/ys2x9q5asi8wQozlAAzTIEzEcPypvY2rYyjP0wbmFRGHsJcGtw2TutZtIbdwC+stAuqjABjJhYiZHHjTXG+DvZtwycPk/wB27KPdNRhW0+xHvVzJUVWcljtOV7LI8HjcI7APevWwfnNYVgPTluzHsNaFb8FjMAVxaEEAg9E0EHgfKqSwvgs2crhstxgPmM5g+nTUe2r3bKgACAAAAByA5Cmp6qPThJGVlX/c5Zl/4UXf/M2vq3/OqVtPZF2zcKNkPGCGOoDMsxGnk8K9B9IO2qBtrcq7duZlvW8oEAsrhtWZjMCPncRRDUA3z2Uqmq3mUCVxDeeg/ZV3wZ7EuXMYt0lFWwVc6klpDgBdO3jNbYLhqk7k7DuYM3eka22fLBQsdFniGURqe+rP0s865lmBdoo9ZaSYlpuOR/2yePieysQ8I20Ddx9waxay2x7BJPvY+6tX2jtS3YE3XVZMdZlUDSZYngNOysP2zfD4i7cLK+e7dbqNOhdsupABBERHKr70ftxi9+1tPNUWJ2EeVqZqkke2l+7lSS3ASI7Dp7qUFbVljqFnnE81etzSegtXEQv0GIfpQASQH6JlYgSSvUgnlAq9pcJtsS2ja3sQ0ooBERbkS2kKuneTPHO/BbtbocWbZPVvrl/zrLL75Ye0VdN7sS1y6lpROUKQvJrjmAT6AOPLMTWQr80VW5nXW/gd1f0j/wAkOHki7JsDFYw3FSLKsrQREBQFtqR2nKDHIDWrnuz8gPXvfivUbsq3bsLbs5hnIZu94y5m9ALKPdUluz+zr6138V6gwSZ3FOublCg8dcC4zEljAyYb7r1IY/aPRhStt7haYCQIAjUsSAOMDtOgobauouLv9K2SUwxU6icvSzB7jFR93EYfOHmy5GUqXLEyCesBEA6mO+q2aBj53E3v8B8VJY8hgsnmK2t0RQXEYZiBI6wQGBLtESDxAmBHbSuJxtoArd8lur1hmVxHZroZIE8YOlMcRi7D6sbBOo62YgrrECIEyZ9nYI5dxOHYFWNgggDUHQAaCI1HtrgUjNLjXzS8Vy5su3gcOufDJYQXPnWwAX62ULm9aQBMfbUzh7odQwg+qcwB5ie0HSoEDCdmHUiMrICpUjgVIHVIk6jtrmzvF7Tqy3VGVMkG47aZi0wdM0mSeJ50ktI1zSQTf4obMQbKyUQ26Z/DFj6Vft/Ku/DFj6Vft/Kq3hP6FSs7eqcFDRTSPwxY+lX7fyofDFj6Vft/Kk4L+hXXFHVK12Kb/C2H+kT7fyofCuH+kX7fypeFJ0KXit6pxQzU3+FcP9In2134WsfSJ9v5UojlHIpOK1MNv7wLhl+SvXWPkrbQkf5rnkr757jVGx+3tpYiSqthrQ5gG3p2G6wGvoitJ+GLH0q/b+VQG8GzcJjGDXsTcgDqoHIUHtCx5XeasqKZsR78d/HU/JRKhrpB3XW8NlkGJkMZOczq4bpJPPrcTRAe4/YOHtmtXtbr7LESc0cy7yfWIiaV/wDtvZXYPrLv2a1ftxuNumR3wsqt2HvJvmCy/FYtCloW7XRuqZbjZ2YXWnywD5J7uFNekPaffWqXN09ln5zD0XH/AKiobFbh4Ur8Vj2V5MFlVlgngVEezWn4cahHJw8wVw+gkPMJLwX7MtYi7d6UOWs9DctsrFYMtxjjqoNaDvBs241xL1nygVzgAFoEwyKxCswngT2HlBitzcJhsDaZenS5ccy9zLlmJhQNYAk8+ZNWH4csfSr9tUVbXSS1Jkbcjle6saeBscYabXTdLaiCgvC+DJuvbdix4EOeGXU9VSAOVWHdNmOFQsuVibhKzOU9I8iecVDrtvD/AEq/b+VTO6rThkPIm4RykG45BqRSzulcczbaIntYWUuRVJ23jMXaZlFxmKYe5eJtLaUSrQM4uGSNDotXiilB2DhHDl2eipyjKoNva4zAW0fKIBzFZYC3qQRoh6TlJAA4zp25vVdSA9q3LMyIVZiAyXltFnBUaHMCANeXOrWMMkzkWSACcokgcBPYKRxxtqjF1BXgRlzTmI0ygGZMaUIVctbzXrjKqWbWvRiWuN5T27jyMqGVHR+3N3Uysb5uEu3WRHXM+VA3XSLNu4M4AgJLwW7wecVYhtvDCIYTlUwEM9YsiiAPKJVgF49U9lDEbSwyIt49GEcNNyAIRFZ2nSSAEaR3GhCbbL28924EZLaqA+d851yuEXoxHMnmQdI1pLeDbT2r9sJPR28j4iFkBLjdGJb5uXrXD3J306v7Twy4c3As20dEKLbgq3SJAyQIgsrejWhh94MO6sTIMlSpQktDtbAWB19VIgTQhI7L21cuXRnFpLTLdKjMSxyXRbBJIA17B2gUnt/eB7NxraLbHxZKsxJm4UusoygGB8VziZOumsjisbh+iR2ysj+RCkkx1+qoE6ZJPZloj7Xwp+MLIWGZQ2XM3zZVdJM9IkAcc47aEKDxW9lyHVBZzC2SHloDWxaZ8wjhFw8JiBrroL+9TqCqrbk9MFZmLEurYgKIVdB8SOMSCdZGs743hhbF2EKscgi3LMwlMmUDNIhgRyAPZTZNs2Cb7i3K4e2r9IEBLLcTpCLQiTpE9pJHKhCY4beV5Ii11SCxe5lDAi2Is9Xtede0DnIk93ttdOGDi2rgjqqxOjIHjUQYB4qSCIOkxSWF25hWLSoQ2i0Zk81UMoYiYuKIGvCnK4zDLbF4BQocqIQgi4zBCuQCQ5OkRNCFGtvK5aES0c142lU3CHXLdNotcULpOUsAO4d9IYTfBrmWLdtc7KEZnIVQwutF3qyGiyRppLRyqUs7cwpDXFIJ6pJFtszSGIbyZIAVteWU9lcubXwkug6NiYYjLCuci3BLZYLZWVu2KEKB2dvVeK22PRtNjOwLDrObWGYZDAEfHnQ8e7hU1e3gjDJdHR53c24l8udS4YDq5ifi205QdTElzY2phbhygqdcoBTQyTb6sjUSpUx6KRO2sNkgqOiXLlOTMsZc+bKB1VXtMRQhRVrfNjbW90KdGypoHlsz4XxkfNjKIKk8ecU8sbcuC3iHfo3KXUtqEaUGdbWpeJCgvJMaU7sbdwxlfJy3LluDbIg236Mvw0SdAx0M0omOtm0Dh7XSWyxtlVUKIEgmCACARFCFB4Dem4XyMqOelZWZW0g33sqLZjXLkkz6KZtvbe8VDDojd6FLgdXzIS1i+8XBl4g2ZIHaOzW9LhE6vUXq+T1R1Z45ez2V1MKgBARQDqQFAkkRr7NKEKH2Ttk3b72mFsZQxWGJLBGCk8IiWHORwIPGpwCiWsMiklUUExJAAJjhJHGKVoQhQpHxpPOX3ih40nnL7xQhLUy2ts4X7ZtsSBKtIjirBgCCIZdNQdDS/jSecvvFDxpPOX3ihChBulZ6MpLETbIJynKbbO69XLlIm42hERTjEbu2nspZObKgYCIE50ZCSAI4OeVSfjSecvvFDxpPPX3ihCY39iIyXklh01wXGIPB1FuCvcOiXT003xW7Fp1UEnq+Seq0HOXmGBU6kiCKlvGk85feKHjSecvvFCFF43dy1ctWrZ0FryDlQxKlT1SpXUE8qa3N1EdrxeAriyqAGcvQlWDkFcuYlEBEERbXjU940nnL7xQ8aTzl94oQo74CUWrdtGZDaYulxQgKscwYgZcuodxERrRsPsG2iXEGaLiKja6wqZJB7SNfTT/xpPOX3ih40nnr7xQhQ93da0yFGLEEsSSR5TBBMRHzFNOsNsRFtLakwtxbsgKsur59QoAiQNAKfeNJ56+8UPGk85feKEKExG6NlgozP1Qo4gghek0ZSCD8q3LQwRwpVN2LQVVlzlIMyJJFlbOunmqPbUt40nnL7xQ8aTz194oQoDBbq5UGe65uKeoy5QLY6U3IQFeBJAMzwrmI3LsvbW2WfKFyalWkZAkkMpGaB5XEawdTVg8aTzl94oeNJ5y+8UIUQd2UzEh7gzMS6ysOCwcqdNBmk6a9YipDZ2zxZUKrMVAgKSNOszE8Jk5vsFL+NJ56+8UPGU85feKEJahSPjSecvvFDxpPOX3ihCWoUj40nnL7xQ8aTzl94oQq2KFChQhCgKFChCfXlAXgMoB5DU6xB91INdLKomfKnhrw41yhQhGwwWDmgTEHsy9b/Su3QDLADWDExAIn26yPZQoUIXXjUGCokqoI5RHvmuC2pA9h8rvOke730KFCEIEEHQySBM/N5muuiCecDzuOoHs0mhQoQiWkXMQdRIA17Wig6LBIA1A0zRl/PWhQoQj3VUlo46xrxMA/nRjbTh38c3a2X7taFChCJ0a6T9/HqkkRygwKJbQEkxpyE+/Xu1oUKEIwRYBP83HQkjuggCedFxCr80R7Z5Kf6mhQoQkaFChQhChQoUIX/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1524000"/>
            <a:ext cx="3581400" cy="4724400"/>
          </a:xfrm>
          <a:prstGeom prst="rect">
            <a:avLst/>
          </a:prstGeom>
        </p:spPr>
      </p:pic>
    </p:spTree>
    <p:extLst>
      <p:ext uri="{BB962C8B-B14F-4D97-AF65-F5344CB8AC3E}">
        <p14:creationId xmlns:p14="http://schemas.microsoft.com/office/powerpoint/2010/main" val="38131904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0" y="304800"/>
            <a:ext cx="8229600" cy="1384300"/>
          </a:xfrm>
        </p:spPr>
        <p:txBody>
          <a:bodyPr/>
          <a:lstStyle/>
          <a:p>
            <a:pPr eaLnBrk="1" hangingPunct="1">
              <a:defRPr/>
            </a:pPr>
            <a:r>
              <a:rPr lang="en-US" altLang="en-US" sz="3600" dirty="0" smtClean="0"/>
              <a:t>How is this course like the real world?</a:t>
            </a:r>
          </a:p>
        </p:txBody>
      </p:sp>
      <p:sp>
        <p:nvSpPr>
          <p:cNvPr id="111619" name="Rectangle 3"/>
          <p:cNvSpPr>
            <a:spLocks noGrp="1" noChangeArrowheads="1"/>
          </p:cNvSpPr>
          <p:nvPr>
            <p:ph type="body" idx="1"/>
          </p:nvPr>
        </p:nvSpPr>
        <p:spPr>
          <a:xfrm>
            <a:off x="533400" y="1752600"/>
            <a:ext cx="8229600" cy="4114800"/>
          </a:xfrm>
        </p:spPr>
        <p:txBody>
          <a:bodyPr>
            <a:normAutofit lnSpcReduction="10000"/>
          </a:bodyPr>
          <a:lstStyle/>
          <a:p>
            <a:pPr eaLnBrk="1" hangingPunct="1">
              <a:spcAft>
                <a:spcPts val="1200"/>
              </a:spcAft>
            </a:pPr>
            <a:r>
              <a:rPr lang="en-US" altLang="en-US" sz="2800" b="1" dirty="0" smtClean="0"/>
              <a:t>Problem-finding, analysis and defensible solution recommendations </a:t>
            </a:r>
            <a:r>
              <a:rPr lang="en-US" altLang="en-US" sz="2800" dirty="0" smtClean="0">
                <a:effectLst/>
              </a:rPr>
              <a:t>to develop evidence-based analytical skills</a:t>
            </a:r>
          </a:p>
          <a:p>
            <a:pPr eaLnBrk="1" hangingPunct="1">
              <a:spcAft>
                <a:spcPts val="1200"/>
              </a:spcAft>
            </a:pPr>
            <a:r>
              <a:rPr lang="en-US" altLang="en-US" sz="2800" b="1" dirty="0" smtClean="0">
                <a:effectLst/>
              </a:rPr>
              <a:t>Come prepared </a:t>
            </a:r>
            <a:r>
              <a:rPr lang="en-US" altLang="en-US" sz="2800" dirty="0" smtClean="0">
                <a:effectLst/>
              </a:rPr>
              <a:t>to critically analyze, debate, and discuss current issues, challenges, theories, and findings from your reading and site observations </a:t>
            </a:r>
          </a:p>
          <a:p>
            <a:pPr eaLnBrk="1" hangingPunct="1">
              <a:spcAft>
                <a:spcPts val="1200"/>
              </a:spcAft>
            </a:pPr>
            <a:r>
              <a:rPr lang="en-US" altLang="en-US" sz="2800" b="1" dirty="0" smtClean="0"/>
              <a:t>Insightful and informed debate</a:t>
            </a:r>
            <a:r>
              <a:rPr lang="en-US" altLang="en-US" sz="2800" b="1" dirty="0" smtClean="0">
                <a:effectLst/>
              </a:rPr>
              <a:t> </a:t>
            </a:r>
            <a:r>
              <a:rPr lang="en-US" altLang="en-US" sz="2800" dirty="0" smtClean="0">
                <a:effectLst/>
              </a:rPr>
              <a:t>that demonstrates prized critical thinking, teamwork and problem-solving expertise</a:t>
            </a:r>
          </a:p>
          <a:p>
            <a:pPr eaLnBrk="1" hangingPunct="1"/>
            <a:endParaRPr lang="en-US" altLang="en-US" sz="2800" dirty="0"/>
          </a:p>
        </p:txBody>
      </p:sp>
    </p:spTree>
    <p:extLst>
      <p:ext uri="{BB962C8B-B14F-4D97-AF65-F5344CB8AC3E}">
        <p14:creationId xmlns:p14="http://schemas.microsoft.com/office/powerpoint/2010/main" val="36207092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3600" dirty="0" smtClean="0"/>
              <a:t>Introductions – Tell us about you</a:t>
            </a:r>
          </a:p>
        </p:txBody>
      </p:sp>
      <p:sp>
        <p:nvSpPr>
          <p:cNvPr id="3" name="Content Placeholder 2"/>
          <p:cNvSpPr>
            <a:spLocks noGrp="1"/>
          </p:cNvSpPr>
          <p:nvPr>
            <p:ph idx="1"/>
          </p:nvPr>
        </p:nvSpPr>
        <p:spPr/>
        <p:txBody>
          <a:bodyPr/>
          <a:lstStyle/>
          <a:p>
            <a:pPr eaLnBrk="1" hangingPunct="1">
              <a:spcAft>
                <a:spcPts val="1200"/>
              </a:spcAft>
              <a:defRPr/>
            </a:pPr>
            <a:r>
              <a:rPr lang="en-US" dirty="0" smtClean="0"/>
              <a:t>Name</a:t>
            </a:r>
          </a:p>
          <a:p>
            <a:pPr eaLnBrk="1" hangingPunct="1">
              <a:spcAft>
                <a:spcPts val="1200"/>
              </a:spcAft>
              <a:defRPr/>
            </a:pPr>
            <a:r>
              <a:rPr lang="en-US" dirty="0" smtClean="0"/>
              <a:t>What is your passion? If you had no financial needs, and could devote your time to what you love to do most, what would that be?</a:t>
            </a:r>
          </a:p>
          <a:p>
            <a:pPr eaLnBrk="1" hangingPunct="1">
              <a:spcAft>
                <a:spcPts val="1200"/>
              </a:spcAft>
              <a:defRPr/>
            </a:pPr>
            <a:r>
              <a:rPr lang="en-US" dirty="0" smtClean="0"/>
              <a:t>I wish I could figure out why people ______.</a:t>
            </a:r>
          </a:p>
        </p:txBody>
      </p:sp>
    </p:spTree>
    <p:extLst>
      <p:ext uri="{BB962C8B-B14F-4D97-AF65-F5344CB8AC3E}">
        <p14:creationId xmlns:p14="http://schemas.microsoft.com/office/powerpoint/2010/main" val="12447501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4800" dirty="0" smtClean="0"/>
              <a:t>Syllabus Review</a:t>
            </a:r>
            <a:endParaRPr lang="en-US" dirty="0"/>
          </a:p>
        </p:txBody>
      </p:sp>
      <p:sp>
        <p:nvSpPr>
          <p:cNvPr id="5" name="Subtitle 4"/>
          <p:cNvSpPr>
            <a:spLocks noGrp="1"/>
          </p:cNvSpPr>
          <p:nvPr>
            <p:ph type="subTitle" idx="1"/>
          </p:nvPr>
        </p:nvSpPr>
        <p:spPr/>
        <p:txBody>
          <a:bodyPr/>
          <a:lstStyle/>
          <a:p>
            <a:r>
              <a:rPr lang="en-US" dirty="0" smtClean="0"/>
              <a:t>Becoming an Evidence-Based Analyst</a:t>
            </a:r>
            <a:endParaRPr lang="en-US" dirty="0"/>
          </a:p>
          <a:p>
            <a:endParaRPr lang="en-US" dirty="0"/>
          </a:p>
        </p:txBody>
      </p:sp>
    </p:spTree>
    <p:extLst>
      <p:ext uri="{BB962C8B-B14F-4D97-AF65-F5344CB8AC3E}">
        <p14:creationId xmlns:p14="http://schemas.microsoft.com/office/powerpoint/2010/main" val="33642985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4800" dirty="0" smtClean="0"/>
              <a:t>Tools of the Trade (Free!!)</a:t>
            </a:r>
            <a:endParaRPr lang="en-US" dirty="0"/>
          </a:p>
        </p:txBody>
      </p:sp>
      <p:sp>
        <p:nvSpPr>
          <p:cNvPr id="5" name="Subtitle 4"/>
          <p:cNvSpPr>
            <a:spLocks noGrp="1"/>
          </p:cNvSpPr>
          <p:nvPr>
            <p:ph type="subTitle" idx="1"/>
          </p:nvPr>
        </p:nvSpPr>
        <p:spPr/>
        <p:txBody>
          <a:bodyPr/>
          <a:lstStyle/>
          <a:p>
            <a:r>
              <a:rPr lang="en-US" dirty="0" smtClean="0"/>
              <a:t>Becoming an Evidence-Based Analyst</a:t>
            </a:r>
            <a:endParaRPr lang="en-US" dirty="0"/>
          </a:p>
          <a:p>
            <a:endParaRPr lang="en-US" dirty="0"/>
          </a:p>
        </p:txBody>
      </p:sp>
    </p:spTree>
    <p:extLst>
      <p:ext uri="{BB962C8B-B14F-4D97-AF65-F5344CB8AC3E}">
        <p14:creationId xmlns:p14="http://schemas.microsoft.com/office/powerpoint/2010/main" val="42021548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Scholar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hlinkClick r:id="rId2"/>
              </a:rPr>
              <a:t>https://scholar.google.com</a:t>
            </a:r>
            <a:endParaRPr lang="en-US" dirty="0" smtClean="0"/>
          </a:p>
          <a:p>
            <a:pPr lvl="1"/>
            <a:r>
              <a:rPr lang="en-US" dirty="0" smtClean="0"/>
              <a:t>Settings, Library Links</a:t>
            </a:r>
          </a:p>
          <a:p>
            <a:pPr lvl="1"/>
            <a:r>
              <a:rPr lang="en-US" dirty="0" smtClean="0"/>
              <a:t>Accessing articles</a:t>
            </a:r>
          </a:p>
          <a:p>
            <a:pPr lvl="2"/>
            <a:r>
              <a:rPr lang="en-US" dirty="0" smtClean="0"/>
              <a:t>Direct links</a:t>
            </a:r>
          </a:p>
          <a:p>
            <a:pPr lvl="2"/>
            <a:r>
              <a:rPr lang="en-US" dirty="0" smtClean="0"/>
              <a:t>Full Text @ IU South Bend</a:t>
            </a:r>
          </a:p>
          <a:p>
            <a:pPr lvl="3"/>
            <a:r>
              <a:rPr lang="en-US" dirty="0" smtClean="0"/>
              <a:t>Article</a:t>
            </a:r>
          </a:p>
          <a:p>
            <a:pPr lvl="3"/>
            <a:r>
              <a:rPr lang="en-US" dirty="0" smtClean="0"/>
              <a:t>Journal</a:t>
            </a:r>
          </a:p>
          <a:p>
            <a:pPr lvl="1"/>
            <a:r>
              <a:rPr lang="en-US" dirty="0" smtClean="0"/>
              <a:t>Cite</a:t>
            </a:r>
          </a:p>
          <a:p>
            <a:pPr lvl="1"/>
            <a:r>
              <a:rPr lang="en-US" dirty="0" smtClean="0"/>
              <a:t>Cited By</a:t>
            </a:r>
          </a:p>
          <a:p>
            <a:pPr lvl="1"/>
            <a:r>
              <a:rPr lang="en-US" dirty="0" smtClean="0"/>
              <a:t>Related searchers</a:t>
            </a:r>
          </a:p>
          <a:p>
            <a:pPr lvl="1"/>
            <a:r>
              <a:rPr lang="en-US" dirty="0" smtClean="0"/>
              <a:t>Create alert</a:t>
            </a:r>
          </a:p>
          <a:p>
            <a:pPr lvl="3"/>
            <a:endParaRPr lang="en-US" dirty="0" smtClean="0"/>
          </a:p>
        </p:txBody>
      </p:sp>
    </p:spTree>
    <p:extLst>
      <p:ext uri="{BB962C8B-B14F-4D97-AF65-F5344CB8AC3E}">
        <p14:creationId xmlns:p14="http://schemas.microsoft.com/office/powerpoint/2010/main" val="17987519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Zotero</a:t>
            </a:r>
            <a:endParaRPr lang="en-US" dirty="0"/>
          </a:p>
        </p:txBody>
      </p:sp>
      <p:sp>
        <p:nvSpPr>
          <p:cNvPr id="3" name="Content Placeholder 2"/>
          <p:cNvSpPr>
            <a:spLocks noGrp="1"/>
          </p:cNvSpPr>
          <p:nvPr>
            <p:ph idx="1"/>
          </p:nvPr>
        </p:nvSpPr>
        <p:spPr/>
        <p:txBody>
          <a:bodyPr/>
          <a:lstStyle/>
          <a:p>
            <a:r>
              <a:rPr lang="en-US" dirty="0" smtClean="0">
                <a:hlinkClick r:id="rId2"/>
              </a:rPr>
              <a:t>https://www.zotero.org</a:t>
            </a:r>
            <a:endParaRPr lang="en-US" dirty="0" smtClean="0"/>
          </a:p>
          <a:p>
            <a:pPr lvl="1"/>
            <a:r>
              <a:rPr lang="en-US" dirty="0" smtClean="0"/>
              <a:t>Cloud vs. Desktop download</a:t>
            </a:r>
          </a:p>
          <a:p>
            <a:pPr lvl="1"/>
            <a:r>
              <a:rPr lang="en-US" dirty="0" smtClean="0"/>
              <a:t>Auto-generated in-text and bibliography citations</a:t>
            </a:r>
          </a:p>
          <a:p>
            <a:pPr lvl="1"/>
            <a:r>
              <a:rPr lang="en-US" dirty="0" smtClean="0"/>
              <a:t>Group libraries</a:t>
            </a:r>
            <a:endParaRPr lang="en-US" dirty="0"/>
          </a:p>
        </p:txBody>
      </p:sp>
    </p:spTree>
    <p:extLst>
      <p:ext uri="{BB962C8B-B14F-4D97-AF65-F5344CB8AC3E}">
        <p14:creationId xmlns:p14="http://schemas.microsoft.com/office/powerpoint/2010/main" val="34022300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Things Done</a:t>
            </a:r>
            <a:endParaRPr lang="en-US" dirty="0"/>
          </a:p>
        </p:txBody>
      </p:sp>
      <p:sp>
        <p:nvSpPr>
          <p:cNvPr id="3" name="Content Placeholder 2"/>
          <p:cNvSpPr>
            <a:spLocks noGrp="1"/>
          </p:cNvSpPr>
          <p:nvPr>
            <p:ph idx="1"/>
          </p:nvPr>
        </p:nvSpPr>
        <p:spPr>
          <a:xfrm>
            <a:off x="307975" y="1600200"/>
            <a:ext cx="8686800" cy="1371600"/>
          </a:xfrm>
        </p:spPr>
        <p:txBody>
          <a:bodyPr>
            <a:normAutofit lnSpcReduction="10000"/>
          </a:bodyPr>
          <a:lstStyle/>
          <a:p>
            <a:r>
              <a:rPr lang="en-US" sz="2800" dirty="0"/>
              <a:t>Recommended book: </a:t>
            </a:r>
            <a:r>
              <a:rPr lang="en-US" sz="2800" dirty="0">
                <a:hlinkClick r:id="rId2"/>
              </a:rPr>
              <a:t>http://gettingthingsdone.com</a:t>
            </a:r>
            <a:r>
              <a:rPr lang="en-US" sz="2800" dirty="0" smtClean="0">
                <a:hlinkClick r:id="rId2"/>
              </a:rPr>
              <a:t>/</a:t>
            </a:r>
            <a:endParaRPr lang="en-US" sz="2800" dirty="0" smtClean="0"/>
          </a:p>
          <a:p>
            <a:r>
              <a:rPr lang="en-US" sz="2800" dirty="0" err="1" smtClean="0"/>
              <a:t>LifeHacker</a:t>
            </a:r>
            <a:r>
              <a:rPr lang="en-US" sz="2800" dirty="0" smtClean="0"/>
              <a:t>: </a:t>
            </a:r>
            <a:r>
              <a:rPr lang="en-US" sz="2800" b="1" dirty="0">
                <a:hlinkClick r:id="rId3"/>
              </a:rPr>
              <a:t>How to Organize Your Entire Life with </a:t>
            </a:r>
            <a:r>
              <a:rPr lang="en-US" sz="2800" b="1" dirty="0" smtClean="0">
                <a:hlinkClick r:id="rId3"/>
              </a:rPr>
              <a:t>Trello</a:t>
            </a:r>
            <a:endParaRPr lang="en-US" sz="2800" b="1" dirty="0" smtClean="0"/>
          </a:p>
          <a:p>
            <a:pPr marL="118872" indent="0">
              <a:buNone/>
            </a:pPr>
            <a:endParaRPr lang="en-US" sz="2800" b="1" dirty="0"/>
          </a:p>
          <a:p>
            <a:endParaRPr lang="en-US" sz="2800" dirty="0" smtClean="0"/>
          </a:p>
        </p:txBody>
      </p:sp>
      <p:sp>
        <p:nvSpPr>
          <p:cNvPr id="4" name="AutoShape 2" descr="data:image/gif;base64,R0lGODlhAQABAAAAACH5BAEKAAEALAAAAAABAAEAAAICTAEAO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038475"/>
            <a:ext cx="7620000" cy="3514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4002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 Based Analysis Tools</a:t>
            </a:r>
            <a:endParaRPr lang="en-US" dirty="0"/>
          </a:p>
        </p:txBody>
      </p:sp>
      <p:sp>
        <p:nvSpPr>
          <p:cNvPr id="3" name="Content Placeholder 2"/>
          <p:cNvSpPr>
            <a:spLocks noGrp="1"/>
          </p:cNvSpPr>
          <p:nvPr>
            <p:ph idx="1"/>
          </p:nvPr>
        </p:nvSpPr>
        <p:spPr/>
        <p:txBody>
          <a:bodyPr>
            <a:normAutofit/>
          </a:bodyPr>
          <a:lstStyle/>
          <a:p>
            <a:r>
              <a:rPr lang="en-US" dirty="0" smtClean="0"/>
              <a:t>Evidence Based Management Google</a:t>
            </a:r>
            <a:r>
              <a:rPr lang="en-US" dirty="0"/>
              <a:t>+ </a:t>
            </a:r>
            <a:r>
              <a:rPr lang="en-US" dirty="0" smtClean="0"/>
              <a:t>Community</a:t>
            </a:r>
          </a:p>
          <a:p>
            <a:pPr lvl="1"/>
            <a:r>
              <a:rPr lang="en-US" dirty="0" smtClean="0">
                <a:hlinkClick r:id="rId2"/>
              </a:rPr>
              <a:t>https</a:t>
            </a:r>
            <a:r>
              <a:rPr lang="en-US" dirty="0">
                <a:hlinkClick r:id="rId2"/>
              </a:rPr>
              <a:t>://</a:t>
            </a:r>
            <a:r>
              <a:rPr lang="en-US" dirty="0" smtClean="0">
                <a:hlinkClick r:id="rId2"/>
              </a:rPr>
              <a:t>plus.google.com/communities/111941005350469184924</a:t>
            </a:r>
            <a:endParaRPr lang="en-US" dirty="0"/>
          </a:p>
          <a:p>
            <a:r>
              <a:rPr lang="en-US" dirty="0" smtClean="0"/>
              <a:t>Center for Evidence-Based Management</a:t>
            </a:r>
          </a:p>
          <a:p>
            <a:pPr lvl="1"/>
            <a:r>
              <a:rPr lang="en-US" dirty="0">
                <a:hlinkClick r:id="rId3"/>
              </a:rPr>
              <a:t>https://www.cebma.org</a:t>
            </a:r>
            <a:r>
              <a:rPr lang="en-US" dirty="0" smtClean="0">
                <a:hlinkClick r:id="rId3"/>
              </a:rPr>
              <a:t>/</a:t>
            </a:r>
            <a:endParaRPr lang="en-US" dirty="0" smtClean="0"/>
          </a:p>
          <a:p>
            <a:pPr lvl="1"/>
            <a:endParaRPr lang="en-US" dirty="0" smtClean="0"/>
          </a:p>
          <a:p>
            <a:pPr lvl="1"/>
            <a:endParaRPr lang="en-US" dirty="0"/>
          </a:p>
        </p:txBody>
      </p:sp>
    </p:spTree>
    <p:extLst>
      <p:ext uri="{BB962C8B-B14F-4D97-AF65-F5344CB8AC3E}">
        <p14:creationId xmlns:p14="http://schemas.microsoft.com/office/powerpoint/2010/main" val="12241875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http://humboldt.edu/cdblog/cd362knox/wp-content/uploads/sites/47/2014/03/imagining-bra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753600" cy="7315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Your Brain (The How to Guide)</a:t>
            </a:r>
            <a:endParaRPr lang="en-US" dirty="0"/>
          </a:p>
        </p:txBody>
      </p:sp>
      <p:pic>
        <p:nvPicPr>
          <p:cNvPr id="1026" name="Picture 2" descr="Image result for image &quot;think critically&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83720"/>
            <a:ext cx="3314700" cy="4725211"/>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8" descr="Image result for rip it u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10" descr="Image result for rip it u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6" name="Picture 12" descr="http://thecorner.co.nz/wp-content/uploads/2013/08/Rip-It-U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295400"/>
            <a:ext cx="9819061" cy="586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867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036"/>
                                        </p:tgtEl>
                                        <p:attrNameLst>
                                          <p:attrName>style.visibility</p:attrName>
                                        </p:attrNameLst>
                                      </p:cBhvr>
                                      <p:to>
                                        <p:strVal val="visible"/>
                                      </p:to>
                                    </p:set>
                                    <p:anim calcmode="lin" valueType="num">
                                      <p:cBhvr additive="base">
                                        <p:cTn id="15" dur="2000" fill="hold"/>
                                        <p:tgtEl>
                                          <p:spTgt spid="1036"/>
                                        </p:tgtEl>
                                        <p:attrNameLst>
                                          <p:attrName>ppt_x</p:attrName>
                                        </p:attrNameLst>
                                      </p:cBhvr>
                                      <p:tavLst>
                                        <p:tav tm="0">
                                          <p:val>
                                            <p:strVal val="#ppt_x"/>
                                          </p:val>
                                        </p:tav>
                                        <p:tav tm="100000">
                                          <p:val>
                                            <p:strVal val="#ppt_x"/>
                                          </p:val>
                                        </p:tav>
                                      </p:tavLst>
                                    </p:anim>
                                    <p:anim calcmode="lin" valueType="num">
                                      <p:cBhvr additive="base">
                                        <p:cTn id="16" dur="2000" fill="hold"/>
                                        <p:tgtEl>
                                          <p:spTgt spid="10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erfection is not attainable, but if we chase perfection we can catch excellence. - Vince Lombard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1" y="1524000"/>
            <a:ext cx="9094470" cy="6096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title"/>
          </p:nvPr>
        </p:nvSpPr>
        <p:spPr/>
        <p:txBody>
          <a:bodyPr>
            <a:normAutofit/>
          </a:bodyPr>
          <a:lstStyle/>
          <a:p>
            <a:pPr algn="ctr"/>
            <a:r>
              <a:rPr lang="en-US" dirty="0" smtClean="0"/>
              <a:t>Progress Not Perfect</a:t>
            </a:r>
            <a:endParaRPr lang="en-US" dirty="0"/>
          </a:p>
        </p:txBody>
      </p:sp>
    </p:spTree>
    <p:extLst>
      <p:ext uri="{BB962C8B-B14F-4D97-AF65-F5344CB8AC3E}">
        <p14:creationId xmlns:p14="http://schemas.microsoft.com/office/powerpoint/2010/main" val="17523133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4800" dirty="0" smtClean="0"/>
              <a:t>Practicing </a:t>
            </a:r>
            <a:br>
              <a:rPr lang="en-US" sz="4800" dirty="0" smtClean="0"/>
            </a:br>
            <a:r>
              <a:rPr lang="en-US" sz="4800" dirty="0" smtClean="0"/>
              <a:t>Evidence-Based Analysis</a:t>
            </a:r>
            <a:endParaRPr lang="en-US" dirty="0"/>
          </a:p>
        </p:txBody>
      </p:sp>
      <p:sp>
        <p:nvSpPr>
          <p:cNvPr id="5" name="Subtitle 4"/>
          <p:cNvSpPr>
            <a:spLocks noGrp="1"/>
          </p:cNvSpPr>
          <p:nvPr>
            <p:ph type="subTitle" idx="1"/>
          </p:nvPr>
        </p:nvSpPr>
        <p:spPr/>
        <p:txBody>
          <a:bodyPr/>
          <a:lstStyle/>
          <a:p>
            <a:r>
              <a:rPr lang="en-US" dirty="0" smtClean="0"/>
              <a:t>Becoming an Evidence-Based Analyst</a:t>
            </a:r>
            <a:endParaRPr lang="en-US" dirty="0"/>
          </a:p>
          <a:p>
            <a:endParaRPr lang="en-US" dirty="0"/>
          </a:p>
        </p:txBody>
      </p:sp>
    </p:spTree>
    <p:extLst>
      <p:ext uri="{BB962C8B-B14F-4D97-AF65-F5344CB8AC3E}">
        <p14:creationId xmlns:p14="http://schemas.microsoft.com/office/powerpoint/2010/main" val="38583340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EBA? Market Differentiator</a:t>
            </a:r>
            <a:endParaRPr lang="en-US" dirty="0"/>
          </a:p>
        </p:txBody>
      </p:sp>
      <p:sp>
        <p:nvSpPr>
          <p:cNvPr id="3" name="Content Placeholder 2"/>
          <p:cNvSpPr>
            <a:spLocks noGrp="1"/>
          </p:cNvSpPr>
          <p:nvPr>
            <p:ph idx="1"/>
          </p:nvPr>
        </p:nvSpPr>
        <p:spPr>
          <a:xfrm>
            <a:off x="266700" y="1524000"/>
            <a:ext cx="8382000" cy="1730009"/>
          </a:xfrm>
        </p:spPr>
        <p:txBody>
          <a:bodyPr>
            <a:normAutofit/>
          </a:bodyPr>
          <a:lstStyle/>
          <a:p>
            <a:pPr marL="118872" indent="0">
              <a:buNone/>
            </a:pPr>
            <a:r>
              <a:rPr lang="en-US" sz="2800" dirty="0" smtClean="0"/>
              <a:t>The top companies are using evidence-based analysis to promote how they are the best of the best.</a:t>
            </a:r>
            <a:endParaRPr lang="en-US" sz="2800" dirty="0"/>
          </a:p>
        </p:txBody>
      </p:sp>
      <p:pic>
        <p:nvPicPr>
          <p:cNvPr id="1026"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 y="2590800"/>
            <a:ext cx="8153400" cy="415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78716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EBA Skill: Evaluating Claims</a:t>
            </a:r>
            <a:endParaRPr lang="en-US" dirty="0"/>
          </a:p>
        </p:txBody>
      </p:sp>
      <p:sp>
        <p:nvSpPr>
          <p:cNvPr id="4" name="Rectangle 3"/>
          <p:cNvSpPr/>
          <p:nvPr/>
        </p:nvSpPr>
        <p:spPr>
          <a:xfrm>
            <a:off x="228600" y="1600200"/>
            <a:ext cx="8534400" cy="2031325"/>
          </a:xfrm>
          <a:prstGeom prst="rect">
            <a:avLst/>
          </a:prstGeom>
        </p:spPr>
        <p:txBody>
          <a:bodyPr wrap="square">
            <a:spAutoFit/>
          </a:bodyPr>
          <a:lstStyle/>
          <a:p>
            <a:r>
              <a:rPr lang="en-US" b="1" dirty="0"/>
              <a:t>DEFINITIONS</a:t>
            </a:r>
            <a:endParaRPr lang="en-US" dirty="0"/>
          </a:p>
          <a:p>
            <a:r>
              <a:rPr lang="en-US" b="1" dirty="0"/>
              <a:t>Claim: </a:t>
            </a:r>
            <a:r>
              <a:rPr lang="en-US" dirty="0"/>
              <a:t>1.) A debatable statement that something is true or is the case.</a:t>
            </a:r>
          </a:p>
          <a:p>
            <a:r>
              <a:rPr lang="en-US" dirty="0"/>
              <a:t>OR </a:t>
            </a:r>
          </a:p>
          <a:p>
            <a:r>
              <a:rPr lang="en-US" dirty="0"/>
              <a:t>2.) A statement </a:t>
            </a:r>
            <a:r>
              <a:rPr lang="en-US" dirty="0" smtClean="0"/>
              <a:t>requiring “proof” </a:t>
            </a:r>
            <a:r>
              <a:rPr lang="en-US" dirty="0"/>
              <a:t>before you accept it as true (</a:t>
            </a:r>
            <a:r>
              <a:rPr lang="en-US" i="1" dirty="0"/>
              <a:t>this type of claim is often used in </a:t>
            </a:r>
            <a:r>
              <a:rPr lang="en-US" i="1" dirty="0" smtClean="0"/>
              <a:t>math or legal proceedings)</a:t>
            </a:r>
            <a:endParaRPr lang="en-US" dirty="0"/>
          </a:p>
          <a:p>
            <a:r>
              <a:rPr lang="en-US" dirty="0"/>
              <a:t> </a:t>
            </a:r>
          </a:p>
          <a:p>
            <a:r>
              <a:rPr lang="en-US" b="1" dirty="0" smtClean="0"/>
              <a:t>Evidence: </a:t>
            </a:r>
            <a:r>
              <a:rPr lang="en-US" dirty="0" smtClean="0"/>
              <a:t>Any factual information presented to support a claim. </a:t>
            </a:r>
            <a:endParaRPr lang="en-US" dirty="0"/>
          </a:p>
        </p:txBody>
      </p:sp>
      <p:sp>
        <p:nvSpPr>
          <p:cNvPr id="5" name="TextBox 4"/>
          <p:cNvSpPr txBox="1"/>
          <p:nvPr/>
        </p:nvSpPr>
        <p:spPr>
          <a:xfrm>
            <a:off x="304800" y="6477000"/>
            <a:ext cx="7894790" cy="307777"/>
          </a:xfrm>
          <a:prstGeom prst="rect">
            <a:avLst/>
          </a:prstGeom>
          <a:noFill/>
        </p:spPr>
        <p:txBody>
          <a:bodyPr wrap="none" rtlCol="0">
            <a:spAutoFit/>
          </a:bodyPr>
          <a:lstStyle/>
          <a:p>
            <a:r>
              <a:rPr lang="en-US" sz="1400" dirty="0" smtClean="0"/>
              <a:t>SOURCE: </a:t>
            </a:r>
            <a:r>
              <a:rPr lang="en-US" sz="1400" dirty="0"/>
              <a:t>Boston Debate </a:t>
            </a:r>
            <a:r>
              <a:rPr lang="en-US" sz="1400" dirty="0" smtClean="0"/>
              <a:t>League, “Evidence Based Argumentation” </a:t>
            </a:r>
            <a:r>
              <a:rPr lang="en-US" sz="1400" dirty="0">
                <a:hlinkClick r:id="rId2"/>
              </a:rPr>
              <a:t>http://www.bostondebate.org/eba/</a:t>
            </a:r>
            <a:endParaRPr lang="en-US" sz="1400" dirty="0"/>
          </a:p>
        </p:txBody>
      </p:sp>
      <p:sp>
        <p:nvSpPr>
          <p:cNvPr id="6" name="Rectangle 5"/>
          <p:cNvSpPr/>
          <p:nvPr/>
        </p:nvSpPr>
        <p:spPr>
          <a:xfrm>
            <a:off x="304799" y="3810000"/>
            <a:ext cx="3879267" cy="2308324"/>
          </a:xfrm>
          <a:prstGeom prst="rect">
            <a:avLst/>
          </a:prstGeom>
          <a:ln w="28575">
            <a:solidFill>
              <a:srgbClr val="FF0000"/>
            </a:solidFill>
          </a:ln>
        </p:spPr>
        <p:txBody>
          <a:bodyPr wrap="square">
            <a:spAutoFit/>
          </a:bodyPr>
          <a:lstStyle/>
          <a:p>
            <a:r>
              <a:rPr lang="en-US" b="1" dirty="0" smtClean="0"/>
              <a:t>Undisputable </a:t>
            </a:r>
            <a:r>
              <a:rPr lang="en-US" b="1" dirty="0"/>
              <a:t>facts are not claims because </a:t>
            </a:r>
            <a:r>
              <a:rPr lang="en-US" b="1" dirty="0">
                <a:solidFill>
                  <a:srgbClr val="FF0000"/>
                </a:solidFill>
              </a:rPr>
              <a:t>claims MUST be debatable</a:t>
            </a:r>
            <a:r>
              <a:rPr lang="en-US" b="1" dirty="0"/>
              <a:t>. Instead, </a:t>
            </a:r>
            <a:r>
              <a:rPr lang="en-US" b="1" dirty="0" smtClean="0"/>
              <a:t>facts </a:t>
            </a:r>
            <a:r>
              <a:rPr lang="en-US" b="1" dirty="0"/>
              <a:t>are used as pieces of </a:t>
            </a:r>
            <a:r>
              <a:rPr lang="en-US" b="1" dirty="0">
                <a:solidFill>
                  <a:srgbClr val="FF0000"/>
                </a:solidFill>
              </a:rPr>
              <a:t>evidence</a:t>
            </a:r>
            <a:r>
              <a:rPr lang="en-US" b="1" dirty="0"/>
              <a:t> to help a person </a:t>
            </a:r>
            <a:r>
              <a:rPr lang="en-US" b="1" dirty="0" smtClean="0"/>
              <a:t>show </a:t>
            </a:r>
            <a:r>
              <a:rPr lang="en-US" b="1" dirty="0" smtClean="0">
                <a:solidFill>
                  <a:srgbClr val="FF0000"/>
                </a:solidFill>
              </a:rPr>
              <a:t>support</a:t>
            </a:r>
            <a:r>
              <a:rPr lang="en-US" b="1" dirty="0" smtClean="0"/>
              <a:t> </a:t>
            </a:r>
            <a:r>
              <a:rPr lang="en-US" b="1" dirty="0"/>
              <a:t>that their claim is true or correct. </a:t>
            </a:r>
            <a:r>
              <a:rPr lang="en-US" b="1" dirty="0" smtClean="0"/>
              <a:t> The facts, themselves, may be questioned by further evidence causing </a:t>
            </a:r>
            <a:r>
              <a:rPr lang="en-US" b="1" dirty="0" smtClean="0">
                <a:solidFill>
                  <a:srgbClr val="FF0000"/>
                </a:solidFill>
              </a:rPr>
              <a:t>reservations</a:t>
            </a:r>
            <a:r>
              <a:rPr lang="en-US" b="1" dirty="0" smtClean="0"/>
              <a:t> about the claim. </a:t>
            </a:r>
            <a:endParaRPr lang="en-US" b="1" dirty="0"/>
          </a:p>
        </p:txBody>
      </p:sp>
      <p:grpSp>
        <p:nvGrpSpPr>
          <p:cNvPr id="13" name="Group 12"/>
          <p:cNvGrpSpPr/>
          <p:nvPr/>
        </p:nvGrpSpPr>
        <p:grpSpPr>
          <a:xfrm>
            <a:off x="5359663" y="3896360"/>
            <a:ext cx="1638300" cy="1775460"/>
            <a:chOff x="5867400" y="3886200"/>
            <a:chExt cx="1638300" cy="1775460"/>
          </a:xfrm>
        </p:grpSpPr>
        <p:pic>
          <p:nvPicPr>
            <p:cNvPr id="8" name="Picture 7" descr="free vector Three Legged Stool Outlin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3886200"/>
              <a:ext cx="1638300" cy="1775460"/>
            </a:xfrm>
            <a:prstGeom prst="rect">
              <a:avLst/>
            </a:prstGeom>
            <a:noFill/>
            <a:ln>
              <a:noFill/>
            </a:ln>
          </p:spPr>
        </p:pic>
        <p:sp>
          <p:nvSpPr>
            <p:cNvPr id="9" name="Text Box 7"/>
            <p:cNvSpPr txBox="1"/>
            <p:nvPr/>
          </p:nvSpPr>
          <p:spPr>
            <a:xfrm>
              <a:off x="6480601" y="3942715"/>
              <a:ext cx="542925" cy="27622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1100" dirty="0">
                  <a:effectLst/>
                  <a:ea typeface="Calibri"/>
                  <a:cs typeface="Times New Roman"/>
                </a:rPr>
                <a:t>Claim</a:t>
              </a:r>
            </a:p>
          </p:txBody>
        </p:sp>
        <p:sp>
          <p:nvSpPr>
            <p:cNvPr id="10" name="Text Box 8"/>
            <p:cNvSpPr txBox="1"/>
            <p:nvPr/>
          </p:nvSpPr>
          <p:spPr>
            <a:xfrm rot="17221818">
              <a:off x="5796706" y="4712970"/>
              <a:ext cx="745490" cy="23749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b" anchorCtr="0" forceAA="0" compatLnSpc="1">
              <a:prstTxWarp prst="textNoShape">
                <a:avLst/>
              </a:prstTxWarp>
              <a:noAutofit/>
            </a:bodyPr>
            <a:lstStyle/>
            <a:p>
              <a:pPr marL="0" marR="0">
                <a:lnSpc>
                  <a:spcPct val="115000"/>
                </a:lnSpc>
                <a:spcBef>
                  <a:spcPts val="0"/>
                </a:spcBef>
                <a:spcAft>
                  <a:spcPts val="1000"/>
                </a:spcAft>
              </a:pPr>
              <a:endParaRPr lang="en-US" sz="1000" dirty="0" smtClean="0">
                <a:effectLst/>
                <a:ea typeface="Calibri"/>
                <a:cs typeface="Times New Roman"/>
              </a:endParaRPr>
            </a:p>
            <a:p>
              <a:pPr marL="0" marR="0">
                <a:lnSpc>
                  <a:spcPct val="115000"/>
                </a:lnSpc>
                <a:spcBef>
                  <a:spcPts val="0"/>
                </a:spcBef>
                <a:spcAft>
                  <a:spcPts val="1000"/>
                </a:spcAft>
              </a:pPr>
              <a:endParaRPr lang="en-US" sz="1000" dirty="0">
                <a:ea typeface="Calibri"/>
                <a:cs typeface="Times New Roman"/>
              </a:endParaRPr>
            </a:p>
            <a:p>
              <a:pPr marL="0" marR="0">
                <a:lnSpc>
                  <a:spcPct val="115000"/>
                </a:lnSpc>
                <a:spcBef>
                  <a:spcPts val="0"/>
                </a:spcBef>
                <a:spcAft>
                  <a:spcPts val="1000"/>
                </a:spcAft>
              </a:pPr>
              <a:endParaRPr lang="en-US" sz="1000" dirty="0" smtClean="0">
                <a:effectLst/>
                <a:ea typeface="Calibri"/>
                <a:cs typeface="Times New Roman"/>
              </a:endParaRPr>
            </a:p>
            <a:p>
              <a:pPr marL="0" marR="0">
                <a:lnSpc>
                  <a:spcPct val="115000"/>
                </a:lnSpc>
                <a:spcBef>
                  <a:spcPts val="0"/>
                </a:spcBef>
                <a:spcAft>
                  <a:spcPts val="1000"/>
                </a:spcAft>
              </a:pPr>
              <a:endParaRPr lang="en-US" sz="1000" dirty="0">
                <a:ea typeface="Calibri"/>
                <a:cs typeface="Times New Roman"/>
              </a:endParaRPr>
            </a:p>
            <a:p>
              <a:pPr marL="0" marR="0">
                <a:lnSpc>
                  <a:spcPct val="115000"/>
                </a:lnSpc>
                <a:spcBef>
                  <a:spcPts val="0"/>
                </a:spcBef>
                <a:spcAft>
                  <a:spcPts val="1000"/>
                </a:spcAft>
              </a:pPr>
              <a:endParaRPr lang="en-US" sz="1000" dirty="0" smtClean="0">
                <a:effectLst/>
                <a:ea typeface="Calibri"/>
                <a:cs typeface="Times New Roman"/>
              </a:endParaRPr>
            </a:p>
            <a:p>
              <a:pPr marL="0" marR="0">
                <a:lnSpc>
                  <a:spcPct val="115000"/>
                </a:lnSpc>
                <a:spcBef>
                  <a:spcPts val="0"/>
                </a:spcBef>
                <a:spcAft>
                  <a:spcPts val="1000"/>
                </a:spcAft>
              </a:pPr>
              <a:r>
                <a:rPr lang="en-US" sz="1000" dirty="0" smtClean="0">
                  <a:effectLst/>
                  <a:ea typeface="Calibri"/>
                  <a:cs typeface="Times New Roman"/>
                </a:rPr>
                <a:t>Evidence</a:t>
              </a:r>
              <a:endParaRPr lang="en-US" sz="1100" dirty="0">
                <a:effectLst/>
                <a:ea typeface="Calibri"/>
                <a:cs typeface="Times New Roman"/>
              </a:endParaRPr>
            </a:p>
          </p:txBody>
        </p:sp>
        <p:sp>
          <p:nvSpPr>
            <p:cNvPr id="11" name="Text Box 9"/>
            <p:cNvSpPr txBox="1"/>
            <p:nvPr/>
          </p:nvSpPr>
          <p:spPr>
            <a:xfrm rot="15117075">
              <a:off x="6833026" y="4656455"/>
              <a:ext cx="733425" cy="28638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1000">
                  <a:effectLst/>
                  <a:ea typeface="Calibri"/>
                  <a:cs typeface="Times New Roman"/>
                </a:rPr>
                <a:t>Evidence</a:t>
              </a:r>
              <a:endParaRPr lang="en-US" sz="1100">
                <a:effectLst/>
                <a:ea typeface="Calibri"/>
                <a:cs typeface="Times New Roman"/>
              </a:endParaRPr>
            </a:p>
          </p:txBody>
        </p:sp>
        <p:sp>
          <p:nvSpPr>
            <p:cNvPr id="12" name="Text Box 10"/>
            <p:cNvSpPr txBox="1"/>
            <p:nvPr/>
          </p:nvSpPr>
          <p:spPr>
            <a:xfrm rot="16200000">
              <a:off x="6317615" y="4789170"/>
              <a:ext cx="733425" cy="262255"/>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1000" dirty="0">
                  <a:effectLst/>
                  <a:latin typeface="Calibri"/>
                  <a:ea typeface="Calibri"/>
                  <a:cs typeface="Times New Roman"/>
                </a:rPr>
                <a:t>Evidence</a:t>
              </a:r>
              <a:endParaRPr lang="en-US" sz="1100" dirty="0">
                <a:effectLst/>
                <a:latin typeface="Calibri"/>
                <a:ea typeface="Calibri"/>
                <a:cs typeface="Times New Roman"/>
              </a:endParaRPr>
            </a:p>
          </p:txBody>
        </p:sp>
      </p:grpSp>
      <p:sp>
        <p:nvSpPr>
          <p:cNvPr id="14" name="Text Box 2"/>
          <p:cNvSpPr txBox="1">
            <a:spLocks noChangeArrowheads="1"/>
          </p:cNvSpPr>
          <p:nvPr/>
        </p:nvSpPr>
        <p:spPr bwMode="auto">
          <a:xfrm>
            <a:off x="7227356" y="5175268"/>
            <a:ext cx="1671955" cy="95250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US" sz="1100">
                <a:effectLst/>
                <a:latin typeface="Comic Sans MS"/>
                <a:ea typeface="Calibri"/>
                <a:cs typeface="Times New Roman"/>
              </a:rPr>
              <a:t>Like the legs of a stool, strong evidence “holds up” or supports your claim.</a:t>
            </a:r>
            <a:endParaRPr lang="en-US" sz="1100">
              <a:effectLst/>
              <a:latin typeface="Calibri"/>
              <a:ea typeface="Calibri"/>
              <a:cs typeface="Times New Roman"/>
            </a:endParaRPr>
          </a:p>
        </p:txBody>
      </p:sp>
    </p:spTree>
    <p:extLst>
      <p:ext uri="{BB962C8B-B14F-4D97-AF65-F5344CB8AC3E}">
        <p14:creationId xmlns:p14="http://schemas.microsoft.com/office/powerpoint/2010/main" val="64317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155448"/>
            <a:ext cx="8610600" cy="1252728"/>
          </a:xfrm>
        </p:spPr>
        <p:txBody>
          <a:bodyPr>
            <a:normAutofit/>
          </a:bodyPr>
          <a:lstStyle/>
          <a:p>
            <a:r>
              <a:rPr lang="en-US" sz="3600" dirty="0" smtClean="0"/>
              <a:t>Evaluating Claims (Method)</a:t>
            </a:r>
            <a:endParaRPr lang="en-US" sz="3600" dirty="0"/>
          </a:p>
        </p:txBody>
      </p:sp>
      <p:sp>
        <p:nvSpPr>
          <p:cNvPr id="3" name="Content Placeholder 2"/>
          <p:cNvSpPr>
            <a:spLocks noGrp="1"/>
          </p:cNvSpPr>
          <p:nvPr>
            <p:ph idx="1"/>
          </p:nvPr>
        </p:nvSpPr>
        <p:spPr>
          <a:xfrm>
            <a:off x="266700" y="1524000"/>
            <a:ext cx="8610600" cy="5029199"/>
          </a:xfrm>
        </p:spPr>
        <p:txBody>
          <a:bodyPr>
            <a:noAutofit/>
          </a:bodyPr>
          <a:lstStyle/>
          <a:p>
            <a:r>
              <a:rPr lang="en-US" sz="2400" b="1" dirty="0" smtClean="0"/>
              <a:t>Definitive ....</a:t>
            </a:r>
            <a:r>
              <a:rPr lang="en-US" sz="2400" dirty="0" smtClean="0"/>
              <a:t>Defines or characterizes a term or concept</a:t>
            </a:r>
          </a:p>
          <a:p>
            <a:pPr lvl="1"/>
            <a:r>
              <a:rPr lang="en-US" sz="2400" dirty="0" smtClean="0"/>
              <a:t>“Spinach is a green, leafy vegetable” </a:t>
            </a:r>
          </a:p>
          <a:p>
            <a:pPr lvl="1"/>
            <a:r>
              <a:rPr lang="en-US" sz="2400" dirty="0" smtClean="0"/>
              <a:t>Debatable in terms of measured characteristics</a:t>
            </a:r>
          </a:p>
          <a:p>
            <a:r>
              <a:rPr lang="en-US" sz="2400" b="1" dirty="0" smtClean="0"/>
              <a:t>Evaluative …</a:t>
            </a:r>
            <a:r>
              <a:rPr lang="en-US" sz="2400" dirty="0" smtClean="0"/>
              <a:t>Express an opinion or belief</a:t>
            </a:r>
            <a:r>
              <a:rPr lang="en-US" sz="2400" b="1" dirty="0" smtClean="0"/>
              <a:t> </a:t>
            </a:r>
            <a:r>
              <a:rPr lang="en-US" sz="2400" dirty="0" smtClean="0"/>
              <a:t>about what </a:t>
            </a:r>
            <a:r>
              <a:rPr lang="en-US" sz="2400" i="1" dirty="0" smtClean="0"/>
              <a:t>ought</a:t>
            </a:r>
            <a:r>
              <a:rPr lang="en-US" sz="2400" dirty="0" smtClean="0"/>
              <a:t> to be true or what </a:t>
            </a:r>
            <a:r>
              <a:rPr lang="en-US" sz="2400" i="1" dirty="0" smtClean="0"/>
              <a:t>ought </a:t>
            </a:r>
            <a:r>
              <a:rPr lang="en-US" sz="2400" dirty="0" smtClean="0"/>
              <a:t>to be done.</a:t>
            </a:r>
          </a:p>
          <a:p>
            <a:pPr lvl="1"/>
            <a:r>
              <a:rPr lang="en-US" sz="2400" dirty="0" smtClean="0"/>
              <a:t>“Spinach should be eaten every day” </a:t>
            </a:r>
          </a:p>
          <a:p>
            <a:pPr lvl="1"/>
            <a:r>
              <a:rPr lang="en-US" sz="2400" dirty="0" smtClean="0"/>
              <a:t>Not debatable</a:t>
            </a:r>
          </a:p>
          <a:p>
            <a:r>
              <a:rPr lang="en-US" sz="2400" b="1" dirty="0" smtClean="0"/>
              <a:t>Designative or Advocative …</a:t>
            </a:r>
            <a:r>
              <a:rPr lang="en-US" sz="2400" dirty="0" smtClean="0"/>
              <a:t> Present evidence for the predicted factor relationships causing, solving or limiting the likely production of an outcome</a:t>
            </a:r>
          </a:p>
          <a:p>
            <a:pPr lvl="1"/>
            <a:r>
              <a:rPr lang="en-US" sz="2400" dirty="0"/>
              <a:t>“Spinach will improve your health more than chocolate</a:t>
            </a:r>
            <a:r>
              <a:rPr lang="en-US" sz="2400" dirty="0" smtClean="0"/>
              <a:t>.”</a:t>
            </a:r>
            <a:endParaRPr lang="en-US" sz="2400" dirty="0"/>
          </a:p>
          <a:p>
            <a:pPr lvl="1"/>
            <a:r>
              <a:rPr lang="en-US" sz="2400" dirty="0" smtClean="0"/>
              <a:t>Debatable in terms of the probability or size of the predicted effect</a:t>
            </a:r>
          </a:p>
          <a:p>
            <a:pPr lvl="1"/>
            <a:endParaRPr lang="en-US" sz="2400" dirty="0" smtClean="0"/>
          </a:p>
          <a:p>
            <a:pPr lvl="1"/>
            <a:endParaRPr lang="en-US" sz="2400" dirty="0"/>
          </a:p>
        </p:txBody>
      </p:sp>
    </p:spTree>
    <p:extLst>
      <p:ext uri="{BB962C8B-B14F-4D97-AF65-F5344CB8AC3E}">
        <p14:creationId xmlns:p14="http://schemas.microsoft.com/office/powerpoint/2010/main" val="12173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5448"/>
            <a:ext cx="8534400" cy="1252728"/>
          </a:xfrm>
        </p:spPr>
        <p:txBody>
          <a:bodyPr>
            <a:noAutofit/>
          </a:bodyPr>
          <a:lstStyle/>
          <a:p>
            <a:r>
              <a:rPr lang="en-US" sz="3600" dirty="0" smtClean="0"/>
              <a:t>Evaluating Claims (Example)</a:t>
            </a:r>
            <a:endParaRPr lang="en-US" sz="3600" dirty="0"/>
          </a:p>
        </p:txBody>
      </p:sp>
      <p:sp>
        <p:nvSpPr>
          <p:cNvPr id="4" name="Rectangle 3"/>
          <p:cNvSpPr/>
          <p:nvPr/>
        </p:nvSpPr>
        <p:spPr>
          <a:xfrm>
            <a:off x="219075" y="1596926"/>
            <a:ext cx="8686800" cy="2585323"/>
          </a:xfrm>
          <a:prstGeom prst="rect">
            <a:avLst/>
          </a:prstGeom>
        </p:spPr>
        <p:txBody>
          <a:bodyPr wrap="square">
            <a:spAutoFit/>
          </a:bodyPr>
          <a:lstStyle/>
          <a:p>
            <a:r>
              <a:rPr lang="en-US" b="1" dirty="0"/>
              <a:t>Claim:</a:t>
            </a:r>
            <a:r>
              <a:rPr lang="en-US" dirty="0"/>
              <a:t> Spinach </a:t>
            </a:r>
            <a:r>
              <a:rPr lang="en-US" dirty="0" smtClean="0"/>
              <a:t>will improve your health more than </a:t>
            </a:r>
            <a:r>
              <a:rPr lang="en-US" dirty="0"/>
              <a:t>chocolate.</a:t>
            </a:r>
          </a:p>
          <a:p>
            <a:r>
              <a:rPr lang="en-US" b="1" dirty="0" smtClean="0"/>
              <a:t>Supporting Facts:  (</a:t>
            </a:r>
            <a:r>
              <a:rPr lang="en-US" dirty="0" smtClean="0"/>
              <a:t>Boston </a:t>
            </a:r>
            <a:r>
              <a:rPr lang="en-US" dirty="0"/>
              <a:t>Debate League, </a:t>
            </a:r>
            <a:r>
              <a:rPr lang="en-US" dirty="0" smtClean="0"/>
              <a:t>“Evidence </a:t>
            </a:r>
            <a:r>
              <a:rPr lang="en-US" dirty="0"/>
              <a:t>Based </a:t>
            </a:r>
            <a:r>
              <a:rPr lang="en-US" dirty="0" smtClean="0"/>
              <a:t>Argumentation”)</a:t>
            </a:r>
            <a:endParaRPr lang="en-US" dirty="0"/>
          </a:p>
          <a:p>
            <a:pPr marL="285750" lvl="0" indent="-285750">
              <a:buFont typeface="Arial" panose="020B0604020202020204" pitchFamily="34" charset="0"/>
              <a:buChar char="•"/>
            </a:pPr>
            <a:r>
              <a:rPr lang="en-US" dirty="0"/>
              <a:t>One cup of spinach only has 7 calories while only 1 ounce of dark chocolate has 150 calories.</a:t>
            </a:r>
          </a:p>
          <a:p>
            <a:pPr marL="285750" lvl="0" indent="-285750">
              <a:buFont typeface="Arial" panose="020B0604020202020204" pitchFamily="34" charset="0"/>
              <a:buChar char="•"/>
            </a:pPr>
            <a:r>
              <a:rPr lang="en-US" dirty="0"/>
              <a:t>Chocolate has caffeine in it, but spinach does not.</a:t>
            </a:r>
          </a:p>
          <a:p>
            <a:pPr marL="285750" lvl="0" indent="-285750">
              <a:buFont typeface="Arial" panose="020B0604020202020204" pitchFamily="34" charset="0"/>
              <a:buChar char="•"/>
            </a:pPr>
            <a:r>
              <a:rPr lang="en-US" dirty="0"/>
              <a:t>One cup of spinach only has .1 gram of fat while only 1 ounce of dark chocolate has 9 grams of </a:t>
            </a:r>
            <a:r>
              <a:rPr lang="en-US" dirty="0" smtClean="0"/>
              <a:t>fat.</a:t>
            </a:r>
          </a:p>
          <a:p>
            <a:pPr marL="285750" lvl="0" indent="-285750">
              <a:buFont typeface="Arial" panose="020B0604020202020204" pitchFamily="34" charset="0"/>
              <a:buChar char="•"/>
            </a:pPr>
            <a:r>
              <a:rPr lang="en-US" b="1" dirty="0" smtClean="0">
                <a:solidFill>
                  <a:srgbClr val="FF0000"/>
                </a:solidFill>
              </a:rPr>
              <a:t>Would you agree that Spinach is always better for your health than chocolate?</a:t>
            </a:r>
          </a:p>
          <a:p>
            <a:pPr marL="285750" lvl="0" indent="-285750">
              <a:buFont typeface="Arial" panose="020B0604020202020204" pitchFamily="34" charset="0"/>
              <a:buChar char="•"/>
            </a:pPr>
            <a:endParaRPr lang="en-US" dirty="0"/>
          </a:p>
        </p:txBody>
      </p:sp>
      <p:sp>
        <p:nvSpPr>
          <p:cNvPr id="3" name="TextBox 2"/>
          <p:cNvSpPr txBox="1"/>
          <p:nvPr/>
        </p:nvSpPr>
        <p:spPr>
          <a:xfrm>
            <a:off x="228600" y="3886200"/>
            <a:ext cx="8686800" cy="2862322"/>
          </a:xfrm>
          <a:prstGeom prst="rect">
            <a:avLst/>
          </a:prstGeom>
          <a:noFill/>
        </p:spPr>
        <p:txBody>
          <a:bodyPr wrap="square" rtlCol="0">
            <a:spAutoFit/>
          </a:bodyPr>
          <a:lstStyle/>
          <a:p>
            <a:pPr lvl="0"/>
            <a:r>
              <a:rPr lang="en-US" b="1" dirty="0"/>
              <a:t>Reservations: (What does an evidence-based analysis suggest</a:t>
            </a:r>
            <a:r>
              <a:rPr lang="en-US" b="1" dirty="0" smtClean="0"/>
              <a:t>?)</a:t>
            </a:r>
          </a:p>
          <a:p>
            <a:pPr lvl="0"/>
            <a:r>
              <a:rPr lang="en-US" b="1" dirty="0" smtClean="0"/>
              <a:t>Scholar Search</a:t>
            </a:r>
            <a:r>
              <a:rPr lang="en-US" b="1" dirty="0"/>
              <a:t>: "dark chocolate" spinach health benefits</a:t>
            </a:r>
          </a:p>
          <a:p>
            <a:pPr marL="285750" lvl="0" indent="-285750">
              <a:buFont typeface="Arial" panose="020B0604020202020204" pitchFamily="34" charset="0"/>
              <a:buChar char="•"/>
            </a:pPr>
            <a:r>
              <a:rPr lang="en-US" dirty="0"/>
              <a:t>Experimental (high-quality) studies offer conflicting evidence, </a:t>
            </a:r>
            <a:r>
              <a:rPr lang="en-US" dirty="0" smtClean="0"/>
              <a:t>specifically </a:t>
            </a:r>
            <a:r>
              <a:rPr lang="en-US" dirty="0"/>
              <a:t>related to dark chocolate </a:t>
            </a:r>
            <a:r>
              <a:rPr lang="en-US" dirty="0" smtClean="0"/>
              <a:t>offering </a:t>
            </a:r>
            <a:r>
              <a:rPr lang="en-US" dirty="0"/>
              <a:t>similar health benefits </a:t>
            </a:r>
            <a:r>
              <a:rPr lang="en-US" dirty="0" smtClean="0"/>
              <a:t>to spinach </a:t>
            </a:r>
            <a:endParaRPr lang="en-US" dirty="0"/>
          </a:p>
          <a:p>
            <a:pPr marL="800100" lvl="1" indent="-342900">
              <a:buFont typeface="+mj-lt"/>
              <a:buAutoNum type="arabicPeriod"/>
            </a:pPr>
            <a:r>
              <a:rPr lang="en-US" dirty="0"/>
              <a:t>Dark chocolate contains flavonoids which protect against the risk of developing cardiovascular disease (Barnard, 2006; </a:t>
            </a:r>
            <a:r>
              <a:rPr lang="en-US" dirty="0" err="1"/>
              <a:t>Engler</a:t>
            </a:r>
            <a:r>
              <a:rPr lang="en-US" dirty="0"/>
              <a:t> &amp; </a:t>
            </a:r>
            <a:r>
              <a:rPr lang="en-US" dirty="0" err="1"/>
              <a:t>Engler</a:t>
            </a:r>
            <a:r>
              <a:rPr lang="en-US" dirty="0"/>
              <a:t>, 2006)</a:t>
            </a:r>
          </a:p>
          <a:p>
            <a:pPr marL="800100" lvl="1" indent="-342900">
              <a:buFont typeface="+mj-lt"/>
              <a:buAutoNum type="arabicPeriod"/>
            </a:pPr>
            <a:r>
              <a:rPr lang="en-US" dirty="0"/>
              <a:t>Dark chocolate in appropriate doses reduces prevalence of C-reactive protein (CRP) a reliable indicator of inflammation associated with coronary heart disease (di Giuseppe et al., 2008)</a:t>
            </a:r>
          </a:p>
          <a:p>
            <a:endParaRPr lang="en-US" dirty="0"/>
          </a:p>
        </p:txBody>
      </p:sp>
    </p:spTree>
    <p:extLst>
      <p:ext uri="{BB962C8B-B14F-4D97-AF65-F5344CB8AC3E}">
        <p14:creationId xmlns:p14="http://schemas.microsoft.com/office/powerpoint/2010/main" val="117392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155448"/>
            <a:ext cx="8763000" cy="1252728"/>
          </a:xfrm>
        </p:spPr>
        <p:txBody>
          <a:bodyPr>
            <a:noAutofit/>
          </a:bodyPr>
          <a:lstStyle/>
          <a:p>
            <a:r>
              <a:rPr lang="en-US" dirty="0" smtClean="0"/>
              <a:t>EBA Skill: Rating Evidence Quality</a:t>
            </a:r>
            <a:endParaRPr lang="en-US" dirty="0"/>
          </a:p>
        </p:txBody>
      </p:sp>
      <p:graphicFrame>
        <p:nvGraphicFramePr>
          <p:cNvPr id="5" name="Table 4"/>
          <p:cNvGraphicFramePr>
            <a:graphicFrameLocks noGrp="1"/>
          </p:cNvGraphicFramePr>
          <p:nvPr>
            <p:extLst/>
          </p:nvPr>
        </p:nvGraphicFramePr>
        <p:xfrm>
          <a:off x="381000" y="1534160"/>
          <a:ext cx="8305801" cy="5247640"/>
        </p:xfrm>
        <a:graphic>
          <a:graphicData uri="http://schemas.openxmlformats.org/drawingml/2006/table">
            <a:tbl>
              <a:tblPr firstRow="1" bandRow="1">
                <a:tableStyleId>{5C22544A-7EE6-4342-B048-85BDC9FD1C3A}</a:tableStyleId>
              </a:tblPr>
              <a:tblGrid>
                <a:gridCol w="762000">
                  <a:extLst>
                    <a:ext uri="{9D8B030D-6E8A-4147-A177-3AD203B41FA5}">
                      <a16:colId xmlns:a16="http://schemas.microsoft.com/office/drawing/2014/main" xmlns="" val="20000"/>
                    </a:ext>
                  </a:extLst>
                </a:gridCol>
                <a:gridCol w="2438400">
                  <a:extLst>
                    <a:ext uri="{9D8B030D-6E8A-4147-A177-3AD203B41FA5}">
                      <a16:colId xmlns:a16="http://schemas.microsoft.com/office/drawing/2014/main" xmlns="" val="20001"/>
                    </a:ext>
                  </a:extLst>
                </a:gridCol>
                <a:gridCol w="5105401">
                  <a:extLst>
                    <a:ext uri="{9D8B030D-6E8A-4147-A177-3AD203B41FA5}">
                      <a16:colId xmlns:a16="http://schemas.microsoft.com/office/drawing/2014/main" xmlns="" val="20002"/>
                    </a:ext>
                  </a:extLst>
                </a:gridCol>
              </a:tblGrid>
              <a:tr h="370840">
                <a:tc>
                  <a:txBody>
                    <a:bodyPr/>
                    <a:lstStyle/>
                    <a:p>
                      <a:pPr algn="ctr"/>
                      <a:r>
                        <a:rPr lang="en-US" sz="1400" dirty="0" smtClean="0"/>
                        <a:t>Quality</a:t>
                      </a:r>
                      <a:endParaRPr lang="en-US" sz="1400" dirty="0"/>
                    </a:p>
                  </a:txBody>
                  <a:tcPr anchor="ctr" anchorCtr="1"/>
                </a:tc>
                <a:tc>
                  <a:txBody>
                    <a:bodyPr/>
                    <a:lstStyle/>
                    <a:p>
                      <a:r>
                        <a:rPr lang="en-US" sz="1400" dirty="0" smtClean="0"/>
                        <a:t>Type of paper</a:t>
                      </a:r>
                      <a:endParaRPr lang="en-US" sz="1400" dirty="0"/>
                    </a:p>
                  </a:txBody>
                  <a:tcPr/>
                </a:tc>
                <a:tc>
                  <a:txBody>
                    <a:bodyPr/>
                    <a:lstStyle/>
                    <a:p>
                      <a:r>
                        <a:rPr lang="en-US" sz="1400" dirty="0" smtClean="0"/>
                        <a:t>Purpose</a:t>
                      </a:r>
                      <a:endParaRPr lang="en-US" sz="1400" dirty="0"/>
                    </a:p>
                  </a:txBody>
                  <a:tcPr/>
                </a:tc>
                <a:extLst>
                  <a:ext uri="{0D108BD9-81ED-4DB2-BD59-A6C34878D82A}">
                    <a16:rowId xmlns:a16="http://schemas.microsoft.com/office/drawing/2014/main" xmlns="" val="10000"/>
                  </a:ext>
                </a:extLst>
              </a:tr>
              <a:tr h="370840">
                <a:tc>
                  <a:txBody>
                    <a:bodyPr/>
                    <a:lstStyle/>
                    <a:p>
                      <a:pPr algn="ctr"/>
                      <a:r>
                        <a:rPr lang="en-US" sz="1400" dirty="0" smtClean="0"/>
                        <a:t>0</a:t>
                      </a:r>
                      <a:endParaRPr lang="en-US" sz="1400" dirty="0"/>
                    </a:p>
                  </a:txBody>
                  <a:tcPr anchor="ctr" anchorCtr="1"/>
                </a:tc>
                <a:tc>
                  <a:txBody>
                    <a:bodyPr/>
                    <a:lstStyle/>
                    <a:p>
                      <a:r>
                        <a:rPr lang="en-US" sz="1400" dirty="0" smtClean="0"/>
                        <a:t>Theory or Essay</a:t>
                      </a:r>
                      <a:endParaRPr lang="en-US" sz="1400" dirty="0"/>
                    </a:p>
                  </a:txBody>
                  <a:tcPr/>
                </a:tc>
                <a:tc>
                  <a:txBody>
                    <a:bodyPr/>
                    <a:lstStyle/>
                    <a:p>
                      <a:r>
                        <a:rPr lang="en-US" sz="1400" dirty="0" smtClean="0"/>
                        <a:t>Make</a:t>
                      </a:r>
                      <a:r>
                        <a:rPr lang="en-US" sz="1400" baseline="0" dirty="0" smtClean="0"/>
                        <a:t> </a:t>
                      </a:r>
                      <a:r>
                        <a:rPr lang="en-US" sz="1400" b="1" baseline="0" dirty="0" smtClean="0"/>
                        <a:t>claims</a:t>
                      </a:r>
                      <a:r>
                        <a:rPr lang="en-US" sz="1400" baseline="0" dirty="0" smtClean="0"/>
                        <a:t> and supporting statements without conducting a study</a:t>
                      </a:r>
                      <a:endParaRPr lang="en-US" sz="1400" dirty="0"/>
                    </a:p>
                  </a:txBody>
                  <a:tcPr/>
                </a:tc>
                <a:extLst>
                  <a:ext uri="{0D108BD9-81ED-4DB2-BD59-A6C34878D82A}">
                    <a16:rowId xmlns:a16="http://schemas.microsoft.com/office/drawing/2014/main" xmlns="" val="10001"/>
                  </a:ext>
                </a:extLst>
              </a:tr>
              <a:tr h="370840">
                <a:tc>
                  <a:txBody>
                    <a:bodyPr/>
                    <a:lstStyle/>
                    <a:p>
                      <a:pPr algn="ctr"/>
                      <a:r>
                        <a:rPr lang="en-US" sz="1400" dirty="0" smtClean="0"/>
                        <a:t>1</a:t>
                      </a:r>
                      <a:endParaRPr lang="en-US" sz="1400" dirty="0"/>
                    </a:p>
                  </a:txBody>
                  <a:tcPr anchor="ctr" anchorCtr="1"/>
                </a:tc>
                <a:tc>
                  <a:txBody>
                    <a:bodyPr/>
                    <a:lstStyle/>
                    <a:p>
                      <a:r>
                        <a:rPr lang="en-US" sz="1400" dirty="0" smtClean="0"/>
                        <a:t>Expert opinion or (selective) qualitative literature review</a:t>
                      </a:r>
                      <a:endParaRPr lang="en-US" sz="1400" dirty="0"/>
                    </a:p>
                  </a:txBody>
                  <a:tcPr/>
                </a:tc>
                <a:tc>
                  <a:txBody>
                    <a:bodyPr/>
                    <a:lstStyle/>
                    <a:p>
                      <a:r>
                        <a:rPr lang="en-US" sz="1400" dirty="0" smtClean="0"/>
                        <a:t>A </a:t>
                      </a:r>
                      <a:r>
                        <a:rPr lang="en-US" sz="1400" b="1" dirty="0" smtClean="0"/>
                        <a:t>narrative </a:t>
                      </a:r>
                      <a:r>
                        <a:rPr lang="en-US" sz="1400" b="1" baseline="0" dirty="0" smtClean="0"/>
                        <a:t>listing/evaluation </a:t>
                      </a:r>
                      <a:r>
                        <a:rPr lang="en-US" sz="1400" baseline="0" dirty="0" smtClean="0"/>
                        <a:t>of information (opinion or publication) backing a claim</a:t>
                      </a:r>
                      <a:endParaRPr lang="en-US" sz="1400" dirty="0"/>
                    </a:p>
                  </a:txBody>
                  <a:tcPr/>
                </a:tc>
                <a:extLst>
                  <a:ext uri="{0D108BD9-81ED-4DB2-BD59-A6C34878D82A}">
                    <a16:rowId xmlns:a16="http://schemas.microsoft.com/office/drawing/2014/main" xmlns="" val="10002"/>
                  </a:ext>
                </a:extLst>
              </a:tr>
              <a:tr h="370840">
                <a:tc>
                  <a:txBody>
                    <a:bodyPr/>
                    <a:lstStyle/>
                    <a:p>
                      <a:pPr algn="ctr"/>
                      <a:r>
                        <a:rPr lang="en-US" sz="1400" dirty="0" smtClean="0"/>
                        <a:t>2</a:t>
                      </a:r>
                      <a:endParaRPr lang="en-US" sz="1400" dirty="0"/>
                    </a:p>
                  </a:txBody>
                  <a:tcPr anchor="ctr" anchorCtr="1"/>
                </a:tc>
                <a:tc>
                  <a:txBody>
                    <a:bodyPr/>
                    <a:lstStyle/>
                    <a:p>
                      <a:r>
                        <a:rPr lang="en-US" sz="1400" dirty="0" smtClean="0"/>
                        <a:t>Case study or uncontrolled observation</a:t>
                      </a:r>
                      <a:endParaRPr lang="en-US" sz="1400" dirty="0"/>
                    </a:p>
                  </a:txBody>
                  <a:tcPr/>
                </a:tc>
                <a:tc>
                  <a:txBody>
                    <a:bodyPr/>
                    <a:lstStyle/>
                    <a:p>
                      <a:r>
                        <a:rPr lang="en-US" sz="1400" dirty="0" smtClean="0"/>
                        <a:t>A </a:t>
                      </a:r>
                      <a:r>
                        <a:rPr lang="en-US" sz="1400" b="1" dirty="0" smtClean="0"/>
                        <a:t>narrative description </a:t>
                      </a:r>
                      <a:r>
                        <a:rPr lang="en-US" sz="1400" dirty="0" smtClean="0"/>
                        <a:t>of evidence </a:t>
                      </a:r>
                      <a:r>
                        <a:rPr lang="en-US" sz="1400" baseline="0" dirty="0" smtClean="0"/>
                        <a:t>to back a claim from a detailed study in </a:t>
                      </a:r>
                      <a:r>
                        <a:rPr lang="en-US" sz="1400" b="1" baseline="0" dirty="0" smtClean="0"/>
                        <a:t>one setting</a:t>
                      </a:r>
                      <a:endParaRPr lang="en-US" sz="1400" b="1" dirty="0"/>
                    </a:p>
                  </a:txBody>
                  <a:tcPr/>
                </a:tc>
                <a:extLst>
                  <a:ext uri="{0D108BD9-81ED-4DB2-BD59-A6C34878D82A}">
                    <a16:rowId xmlns:a16="http://schemas.microsoft.com/office/drawing/2014/main" xmlns="" val="10003"/>
                  </a:ext>
                </a:extLst>
              </a:tr>
              <a:tr h="370840">
                <a:tc>
                  <a:txBody>
                    <a:bodyPr/>
                    <a:lstStyle/>
                    <a:p>
                      <a:pPr algn="ctr"/>
                      <a:r>
                        <a:rPr lang="en-US" sz="1400" dirty="0" smtClean="0"/>
                        <a:t>3</a:t>
                      </a:r>
                      <a:endParaRPr lang="en-US" sz="1400" dirty="0"/>
                    </a:p>
                  </a:txBody>
                  <a:tcPr anchor="ctr" anchorCtr="1"/>
                </a:tc>
                <a:tc>
                  <a:txBody>
                    <a:bodyPr/>
                    <a:lstStyle/>
                    <a:p>
                      <a:r>
                        <a:rPr lang="en-US" sz="1400" dirty="0" smtClean="0"/>
                        <a:t>Case comparison or meta-synthesis (systematic review)</a:t>
                      </a:r>
                      <a:endParaRPr lang="en-US" sz="1400" dirty="0"/>
                    </a:p>
                  </a:txBody>
                  <a:tcPr/>
                </a:tc>
                <a:tc>
                  <a:txBody>
                    <a:bodyPr/>
                    <a:lstStyle/>
                    <a:p>
                      <a:r>
                        <a:rPr lang="en-US" sz="1400" dirty="0" smtClean="0"/>
                        <a:t>A </a:t>
                      </a:r>
                      <a:r>
                        <a:rPr lang="en-US" sz="1400" b="1" dirty="0" smtClean="0"/>
                        <a:t>narrative synthesis</a:t>
                      </a:r>
                      <a:r>
                        <a:rPr lang="en-US" sz="1400" b="1" baseline="0" dirty="0" smtClean="0"/>
                        <a:t> </a:t>
                      </a:r>
                      <a:r>
                        <a:rPr lang="en-US" sz="1400" baseline="0" dirty="0" smtClean="0"/>
                        <a:t>of evidence from </a:t>
                      </a:r>
                      <a:r>
                        <a:rPr lang="en-US" sz="1400" b="1" baseline="0" dirty="0" smtClean="0"/>
                        <a:t>multiple settings </a:t>
                      </a:r>
                      <a:r>
                        <a:rPr lang="en-US" sz="1400" baseline="0" dirty="0" smtClean="0"/>
                        <a:t>that backs a claim</a:t>
                      </a:r>
                      <a:endParaRPr lang="en-US" sz="1400" b="1" dirty="0"/>
                    </a:p>
                  </a:txBody>
                  <a:tcPr/>
                </a:tc>
                <a:extLst>
                  <a:ext uri="{0D108BD9-81ED-4DB2-BD59-A6C34878D82A}">
                    <a16:rowId xmlns:a16="http://schemas.microsoft.com/office/drawing/2014/main" xmlns="" val="10004"/>
                  </a:ext>
                </a:extLst>
              </a:tr>
              <a:tr h="370840">
                <a:tc>
                  <a:txBody>
                    <a:bodyPr/>
                    <a:lstStyle/>
                    <a:p>
                      <a:pPr algn="ctr"/>
                      <a:r>
                        <a:rPr lang="en-US" sz="1400" dirty="0" smtClean="0"/>
                        <a:t>4</a:t>
                      </a:r>
                      <a:endParaRPr lang="en-US" sz="1400" dirty="0"/>
                    </a:p>
                  </a:txBody>
                  <a:tcPr anchor="ctr" anchorCtr="1"/>
                </a:tc>
                <a:tc>
                  <a:txBody>
                    <a:bodyPr/>
                    <a:lstStyle/>
                    <a:p>
                      <a:r>
                        <a:rPr lang="en-US" sz="1400" dirty="0" smtClean="0"/>
                        <a:t>Retrospective (cross-sectional) cohort study</a:t>
                      </a:r>
                      <a:endParaRPr lang="en-US" sz="1400" dirty="0"/>
                    </a:p>
                  </a:txBody>
                  <a:tcPr/>
                </a:tc>
                <a:tc>
                  <a:txBody>
                    <a:bodyPr/>
                    <a:lstStyle/>
                    <a:p>
                      <a:r>
                        <a:rPr lang="en-US" sz="1400" b="1" dirty="0" smtClean="0"/>
                        <a:t>One-time</a:t>
                      </a:r>
                      <a:r>
                        <a:rPr lang="en-US" sz="1400" b="1" baseline="0" dirty="0" smtClean="0"/>
                        <a:t> measure </a:t>
                      </a:r>
                      <a:r>
                        <a:rPr lang="en-US" sz="1400" baseline="0" dirty="0" smtClean="0"/>
                        <a:t>of others’ opinions using a survey or other observation to obtain </a:t>
                      </a:r>
                      <a:r>
                        <a:rPr lang="en-US" sz="1400" b="1" baseline="0" dirty="0" smtClean="0"/>
                        <a:t>correlations</a:t>
                      </a:r>
                      <a:endParaRPr lang="en-US" sz="1400" b="1" dirty="0"/>
                    </a:p>
                  </a:txBody>
                  <a:tcPr/>
                </a:tc>
                <a:extLst>
                  <a:ext uri="{0D108BD9-81ED-4DB2-BD59-A6C34878D82A}">
                    <a16:rowId xmlns:a16="http://schemas.microsoft.com/office/drawing/2014/main" xmlns="" val="10005"/>
                  </a:ext>
                </a:extLst>
              </a:tr>
              <a:tr h="370840">
                <a:tc>
                  <a:txBody>
                    <a:bodyPr/>
                    <a:lstStyle/>
                    <a:p>
                      <a:pPr algn="ctr"/>
                      <a:r>
                        <a:rPr lang="en-US" sz="1400" dirty="0" smtClean="0"/>
                        <a:t>5</a:t>
                      </a:r>
                      <a:endParaRPr lang="en-US" sz="1400" dirty="0"/>
                    </a:p>
                  </a:txBody>
                  <a:tcPr anchor="ctr" anchorCtr="1"/>
                </a:tc>
                <a:tc>
                  <a:txBody>
                    <a:bodyPr/>
                    <a:lstStyle/>
                    <a:p>
                      <a:r>
                        <a:rPr lang="en-US" sz="1400" dirty="0" smtClean="0"/>
                        <a:t>Prospective (longitudinal) cohort study</a:t>
                      </a:r>
                      <a:endParaRPr lang="en-US" sz="1400" dirty="0"/>
                    </a:p>
                  </a:txBody>
                  <a:tcPr/>
                </a:tc>
                <a:tc>
                  <a:txBody>
                    <a:bodyPr/>
                    <a:lstStyle/>
                    <a:p>
                      <a:r>
                        <a:rPr lang="en-US" sz="1400" b="1" dirty="0" smtClean="0"/>
                        <a:t>Repeated </a:t>
                      </a:r>
                      <a:r>
                        <a:rPr lang="en-US" sz="1400" b="1" baseline="0" dirty="0" smtClean="0"/>
                        <a:t>measure </a:t>
                      </a:r>
                      <a:r>
                        <a:rPr lang="en-US" sz="1400" baseline="0" dirty="0" smtClean="0"/>
                        <a:t>of others’ opinions using a survey or other observation to obtain </a:t>
                      </a:r>
                      <a:r>
                        <a:rPr lang="en-US" sz="1400" b="1" baseline="0" dirty="0" smtClean="0"/>
                        <a:t>correlations</a:t>
                      </a:r>
                      <a:endParaRPr lang="en-US" sz="1400" b="1" dirty="0"/>
                    </a:p>
                  </a:txBody>
                  <a:tcPr/>
                </a:tc>
                <a:extLst>
                  <a:ext uri="{0D108BD9-81ED-4DB2-BD59-A6C34878D82A}">
                    <a16:rowId xmlns:a16="http://schemas.microsoft.com/office/drawing/2014/main" xmlns="" val="10006"/>
                  </a:ext>
                </a:extLst>
              </a:tr>
              <a:tr h="370840">
                <a:tc>
                  <a:txBody>
                    <a:bodyPr/>
                    <a:lstStyle/>
                    <a:p>
                      <a:pPr algn="ctr"/>
                      <a:r>
                        <a:rPr lang="en-US" sz="1400" dirty="0" smtClean="0"/>
                        <a:t>6</a:t>
                      </a:r>
                      <a:endParaRPr lang="en-US" sz="1400" dirty="0"/>
                    </a:p>
                  </a:txBody>
                  <a:tcPr anchor="ctr" anchorCtr="1"/>
                </a:tc>
                <a:tc>
                  <a:txBody>
                    <a:bodyPr/>
                    <a:lstStyle/>
                    <a:p>
                      <a:r>
                        <a:rPr lang="en-US" sz="1400" dirty="0" smtClean="0"/>
                        <a:t>Quasi- or non-randomized experiment</a:t>
                      </a:r>
                      <a:endParaRPr lang="en-US" sz="1400" dirty="0"/>
                    </a:p>
                  </a:txBody>
                  <a:tcPr/>
                </a:tc>
                <a:tc>
                  <a:txBody>
                    <a:bodyPr/>
                    <a:lstStyle/>
                    <a:p>
                      <a:r>
                        <a:rPr lang="en-US" sz="1400" b="1" dirty="0" smtClean="0"/>
                        <a:t>Selectively sampled</a:t>
                      </a:r>
                      <a:r>
                        <a:rPr lang="en-US" sz="1400" b="1" baseline="0" dirty="0" smtClean="0"/>
                        <a:t> </a:t>
                      </a:r>
                      <a:r>
                        <a:rPr lang="en-US" sz="1400" baseline="0" dirty="0" smtClean="0"/>
                        <a:t>measure of predictive relationships in a </a:t>
                      </a:r>
                      <a:r>
                        <a:rPr lang="en-US" sz="1400" b="1" baseline="0" dirty="0" smtClean="0"/>
                        <a:t>natural setting </a:t>
                      </a:r>
                      <a:r>
                        <a:rPr lang="en-US" sz="1400" baseline="0" dirty="0" smtClean="0"/>
                        <a:t>using statistical controls to obtain direct and indirect effects from a model comparison</a:t>
                      </a:r>
                      <a:endParaRPr lang="en-US" sz="1400" dirty="0"/>
                    </a:p>
                  </a:txBody>
                  <a:tcPr/>
                </a:tc>
                <a:extLst>
                  <a:ext uri="{0D108BD9-81ED-4DB2-BD59-A6C34878D82A}">
                    <a16:rowId xmlns:a16="http://schemas.microsoft.com/office/drawing/2014/main" xmlns="" val="10007"/>
                  </a:ext>
                </a:extLst>
              </a:tr>
              <a:tr h="370840">
                <a:tc>
                  <a:txBody>
                    <a:bodyPr/>
                    <a:lstStyle/>
                    <a:p>
                      <a:pPr algn="ctr"/>
                      <a:r>
                        <a:rPr lang="en-US" sz="1400" dirty="0" smtClean="0"/>
                        <a:t>7</a:t>
                      </a:r>
                      <a:endParaRPr lang="en-US" sz="1400" dirty="0"/>
                    </a:p>
                  </a:txBody>
                  <a:tcPr anchor="ctr" anchorCtr="1"/>
                </a:tc>
                <a:tc>
                  <a:txBody>
                    <a:bodyPr/>
                    <a:lstStyle/>
                    <a:p>
                      <a:r>
                        <a:rPr lang="en-US" sz="1400" dirty="0" smtClean="0"/>
                        <a:t>Randomized controlled experimental study</a:t>
                      </a:r>
                      <a:endParaRPr lang="en-US" sz="1400" dirty="0"/>
                    </a:p>
                  </a:txBody>
                  <a:tcPr/>
                </a:tc>
                <a:tc>
                  <a:txBody>
                    <a:bodyPr/>
                    <a:lstStyle/>
                    <a:p>
                      <a:r>
                        <a:rPr lang="en-US" sz="1400" b="1" dirty="0" smtClean="0"/>
                        <a:t>Randomly sampled</a:t>
                      </a:r>
                      <a:r>
                        <a:rPr lang="en-US" sz="1400" b="1" baseline="0" dirty="0" smtClean="0"/>
                        <a:t> </a:t>
                      </a:r>
                      <a:r>
                        <a:rPr lang="en-US" sz="1400" dirty="0" smtClean="0"/>
                        <a:t>measure of predictive relationships</a:t>
                      </a:r>
                      <a:r>
                        <a:rPr lang="en-US" sz="1400" baseline="0" dirty="0" smtClean="0"/>
                        <a:t> in a controlled </a:t>
                      </a:r>
                      <a:r>
                        <a:rPr lang="en-US" sz="1400" b="1" baseline="0" dirty="0" smtClean="0"/>
                        <a:t>experimental setting </a:t>
                      </a:r>
                      <a:r>
                        <a:rPr lang="en-US" sz="1400" baseline="0" dirty="0" smtClean="0"/>
                        <a:t>to obtain </a:t>
                      </a:r>
                      <a:r>
                        <a:rPr lang="en-US" sz="1400" b="1" baseline="0" dirty="0" smtClean="0"/>
                        <a:t>difference scores</a:t>
                      </a:r>
                      <a:endParaRPr lang="en-US" sz="1400" b="0" dirty="0"/>
                    </a:p>
                  </a:txBody>
                  <a:tcPr/>
                </a:tc>
                <a:extLst>
                  <a:ext uri="{0D108BD9-81ED-4DB2-BD59-A6C34878D82A}">
                    <a16:rowId xmlns:a16="http://schemas.microsoft.com/office/drawing/2014/main" xmlns="" val="10008"/>
                  </a:ext>
                </a:extLst>
              </a:tr>
              <a:tr h="370840">
                <a:tc>
                  <a:txBody>
                    <a:bodyPr/>
                    <a:lstStyle/>
                    <a:p>
                      <a:pPr algn="ctr"/>
                      <a:r>
                        <a:rPr lang="en-US" sz="1400" dirty="0" smtClean="0"/>
                        <a:t>8</a:t>
                      </a:r>
                      <a:endParaRPr lang="en-US" sz="1400" dirty="0"/>
                    </a:p>
                  </a:txBody>
                  <a:tcPr anchor="ctr" anchorCtr="1"/>
                </a:tc>
                <a:tc>
                  <a:txBody>
                    <a:bodyPr/>
                    <a:lstStyle/>
                    <a:p>
                      <a:r>
                        <a:rPr lang="en-US" sz="1400" dirty="0" smtClean="0"/>
                        <a:t>Meta-analysis</a:t>
                      </a:r>
                      <a:endParaRPr lang="en-US" sz="1400" dirty="0"/>
                    </a:p>
                  </a:txBody>
                  <a:tcPr/>
                </a:tc>
                <a:tc>
                  <a:txBody>
                    <a:bodyPr/>
                    <a:lstStyle/>
                    <a:p>
                      <a:r>
                        <a:rPr lang="en-US" sz="1400" dirty="0" smtClean="0"/>
                        <a:t>A </a:t>
                      </a:r>
                      <a:r>
                        <a:rPr lang="en-US" sz="1400" b="1" dirty="0" smtClean="0"/>
                        <a:t>quantitative synthesis </a:t>
                      </a:r>
                      <a:r>
                        <a:rPr lang="en-US" sz="1400" dirty="0" smtClean="0"/>
                        <a:t>of evidence to</a:t>
                      </a:r>
                      <a:r>
                        <a:rPr lang="en-US" sz="1400" baseline="0" dirty="0" smtClean="0"/>
                        <a:t> produce </a:t>
                      </a:r>
                      <a:r>
                        <a:rPr lang="en-US" sz="1400" b="1" baseline="0" dirty="0" smtClean="0"/>
                        <a:t>corrected correlations </a:t>
                      </a:r>
                      <a:r>
                        <a:rPr lang="en-US" sz="1400" baseline="0" dirty="0" smtClean="0"/>
                        <a:t>(</a:t>
                      </a:r>
                      <a:r>
                        <a:rPr lang="el-GR" sz="1400" baseline="0" dirty="0" smtClean="0"/>
                        <a:t>ρ</a:t>
                      </a:r>
                      <a:r>
                        <a:rPr lang="en-US" sz="1400" baseline="0" dirty="0" smtClean="0"/>
                        <a:t>) of predicted relationships</a:t>
                      </a:r>
                      <a:endParaRPr lang="en-US" sz="1400" dirty="0"/>
                    </a:p>
                  </a:txBody>
                  <a:tcPr/>
                </a:tc>
                <a:extLst>
                  <a:ext uri="{0D108BD9-81ED-4DB2-BD59-A6C34878D82A}">
                    <a16:rowId xmlns:a16="http://schemas.microsoft.com/office/drawing/2014/main" xmlns="" val="10009"/>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1231876616"/>
              </p:ext>
            </p:extLst>
          </p:nvPr>
        </p:nvGraphicFramePr>
        <p:xfrm>
          <a:off x="76200" y="1905000"/>
          <a:ext cx="304800" cy="4843780"/>
        </p:xfrm>
        <a:graphic>
          <a:graphicData uri="http://schemas.openxmlformats.org/drawingml/2006/table">
            <a:tbl>
              <a:tblPr firstRow="1" bandRow="1">
                <a:tableStyleId>{5C22544A-7EE6-4342-B048-85BDC9FD1C3A}</a:tableStyleId>
              </a:tblPr>
              <a:tblGrid>
                <a:gridCol w="304800">
                  <a:extLst>
                    <a:ext uri="{9D8B030D-6E8A-4147-A177-3AD203B41FA5}">
                      <a16:colId xmlns:a16="http://schemas.microsoft.com/office/drawing/2014/main" xmlns="" val="1426089734"/>
                    </a:ext>
                  </a:extLst>
                </a:gridCol>
              </a:tblGrid>
              <a:tr h="2568370">
                <a:tc>
                  <a:txBody>
                    <a:bodyPr/>
                    <a:lstStyle/>
                    <a:p>
                      <a:pPr algn="ctr"/>
                      <a:r>
                        <a:rPr lang="en-US" sz="1400" dirty="0" smtClean="0"/>
                        <a:t>Backing</a:t>
                      </a:r>
                      <a:endParaRPr lang="en-US" sz="1400" dirty="0"/>
                    </a:p>
                  </a:txBody>
                  <a:tcPr anchor="ctr">
                    <a:solidFill>
                      <a:schemeClr val="tx1">
                        <a:lumMod val="85000"/>
                        <a:lumOff val="15000"/>
                      </a:schemeClr>
                    </a:solidFill>
                  </a:tcPr>
                </a:tc>
                <a:extLst>
                  <a:ext uri="{0D108BD9-81ED-4DB2-BD59-A6C34878D82A}">
                    <a16:rowId xmlns:a16="http://schemas.microsoft.com/office/drawing/2014/main" xmlns="" val="1990045669"/>
                  </a:ext>
                </a:extLst>
              </a:tr>
              <a:tr h="2275410">
                <a:tc>
                  <a:txBody>
                    <a:bodyPr/>
                    <a:lstStyle/>
                    <a:p>
                      <a:r>
                        <a:rPr kumimoji="0" lang="en-US" sz="1400" b="1" kern="1200" dirty="0" smtClean="0">
                          <a:solidFill>
                            <a:schemeClr val="lt1"/>
                          </a:solidFill>
                          <a:latin typeface="+mn-lt"/>
                          <a:ea typeface="+mn-ea"/>
                          <a:cs typeface="+mn-cs"/>
                        </a:rPr>
                        <a:t>Grounding</a:t>
                      </a:r>
                      <a:endParaRPr kumimoji="0" lang="en-US" sz="1400" b="1" kern="1200" dirty="0">
                        <a:solidFill>
                          <a:schemeClr val="lt1"/>
                        </a:solidFill>
                        <a:latin typeface="+mn-lt"/>
                        <a:ea typeface="+mn-ea"/>
                        <a:cs typeface="+mn-cs"/>
                      </a:endParaRPr>
                    </a:p>
                  </a:txBody>
                  <a:tcPr anchor="ctr">
                    <a:solidFill>
                      <a:schemeClr val="tx1">
                        <a:lumMod val="85000"/>
                        <a:lumOff val="15000"/>
                      </a:schemeClr>
                    </a:solidFill>
                  </a:tcPr>
                </a:tc>
                <a:extLst>
                  <a:ext uri="{0D108BD9-81ED-4DB2-BD59-A6C34878D82A}">
                    <a16:rowId xmlns:a16="http://schemas.microsoft.com/office/drawing/2014/main" xmlns="" val="2226673977"/>
                  </a:ext>
                </a:extLst>
              </a:tr>
            </a:tbl>
          </a:graphicData>
        </a:graphic>
      </p:graphicFrame>
    </p:spTree>
    <p:extLst>
      <p:ext uri="{BB962C8B-B14F-4D97-AF65-F5344CB8AC3E}">
        <p14:creationId xmlns:p14="http://schemas.microsoft.com/office/powerpoint/2010/main" val="33319462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Rating Evidence Quality (Method)</a:t>
            </a:r>
            <a:endParaRPr lang="en-US" sz="3600" dirty="0"/>
          </a:p>
        </p:txBody>
      </p:sp>
      <p:sp>
        <p:nvSpPr>
          <p:cNvPr id="3" name="Content Placeholder 2"/>
          <p:cNvSpPr>
            <a:spLocks noGrp="1"/>
          </p:cNvSpPr>
          <p:nvPr>
            <p:ph idx="1"/>
          </p:nvPr>
        </p:nvSpPr>
        <p:spPr>
          <a:xfrm>
            <a:off x="0" y="1524000"/>
            <a:ext cx="9144000" cy="4953000"/>
          </a:xfrm>
        </p:spPr>
        <p:txBody>
          <a:bodyPr>
            <a:noAutofit/>
          </a:bodyPr>
          <a:lstStyle/>
          <a:p>
            <a:pPr marL="401638" indent="-284163">
              <a:buFont typeface="+mj-lt"/>
              <a:buAutoNum type="arabicPeriod"/>
            </a:pPr>
            <a:r>
              <a:rPr lang="en-US" sz="2400" dirty="0" smtClean="0"/>
              <a:t>Search for a </a:t>
            </a:r>
            <a:r>
              <a:rPr lang="en-US" sz="2400" b="1" dirty="0" smtClean="0"/>
              <a:t>Method section</a:t>
            </a:r>
          </a:p>
          <a:p>
            <a:pPr marL="625475" lvl="1" indent="-223838"/>
            <a:r>
              <a:rPr lang="en-US" sz="2000" dirty="0" smtClean="0"/>
              <a:t>No? Purpose is to </a:t>
            </a:r>
            <a:r>
              <a:rPr lang="en-US" sz="2000" b="1" dirty="0" smtClean="0"/>
              <a:t>propose or review claims </a:t>
            </a:r>
            <a:r>
              <a:rPr lang="en-US" sz="2000" dirty="0" smtClean="0"/>
              <a:t>(0-1 rating)</a:t>
            </a:r>
          </a:p>
          <a:p>
            <a:pPr marL="1009713" lvl="2" indent="-342900">
              <a:buFont typeface="Wingdings" panose="05000000000000000000" pitchFamily="2" charset="2"/>
              <a:buChar char="q"/>
            </a:pPr>
            <a:r>
              <a:rPr lang="en-US" sz="1800" dirty="0" smtClean="0"/>
              <a:t>Search/scan paper for “review” in the Abstract or first section of the paper</a:t>
            </a:r>
          </a:p>
          <a:p>
            <a:pPr marL="1009713" lvl="2" indent="-342900">
              <a:buFont typeface="Wingdings" panose="05000000000000000000" pitchFamily="2" charset="2"/>
              <a:buChar char="q"/>
            </a:pPr>
            <a:r>
              <a:rPr lang="en-US" sz="1800" dirty="0" smtClean="0"/>
              <a:t>Is purpose of the article a review of prior research? (Yes, 1 rating; No, zero rating)</a:t>
            </a:r>
          </a:p>
          <a:p>
            <a:pPr marL="625475" lvl="1" indent="-223838"/>
            <a:r>
              <a:rPr lang="en-US" sz="2000" dirty="0" smtClean="0"/>
              <a:t>Yes? Purpose is to present </a:t>
            </a:r>
            <a:r>
              <a:rPr lang="en-US" sz="2000" b="1" dirty="0" smtClean="0"/>
              <a:t>evidence </a:t>
            </a:r>
            <a:r>
              <a:rPr lang="en-US" sz="2000" dirty="0" smtClean="0"/>
              <a:t>(2-8 </a:t>
            </a:r>
            <a:r>
              <a:rPr lang="en-US" sz="2000" dirty="0"/>
              <a:t>rating</a:t>
            </a:r>
            <a:r>
              <a:rPr lang="en-US" sz="2000" dirty="0" smtClean="0"/>
              <a:t>)</a:t>
            </a:r>
          </a:p>
          <a:p>
            <a:pPr marL="401637" lvl="1" indent="0">
              <a:buNone/>
            </a:pPr>
            <a:endParaRPr lang="en-US" sz="2000" dirty="0" smtClean="0"/>
          </a:p>
          <a:p>
            <a:pPr marL="401638" indent="-284163">
              <a:buFont typeface="+mj-lt"/>
              <a:buAutoNum type="arabicPeriod"/>
            </a:pPr>
            <a:r>
              <a:rPr lang="en-US" sz="2400" dirty="0" smtClean="0"/>
              <a:t>Search </a:t>
            </a:r>
            <a:r>
              <a:rPr lang="en-US" sz="2400" b="1" dirty="0" smtClean="0"/>
              <a:t>Results or Findings section </a:t>
            </a:r>
            <a:r>
              <a:rPr lang="en-US" sz="2400" dirty="0" smtClean="0"/>
              <a:t>for statistical tables</a:t>
            </a:r>
          </a:p>
          <a:p>
            <a:pPr marL="625475" lvl="1" indent="-223838"/>
            <a:r>
              <a:rPr lang="en-US" sz="2000" dirty="0" smtClean="0"/>
              <a:t>No? Purpose is a Qualitative study (2-3 rating)</a:t>
            </a:r>
          </a:p>
          <a:p>
            <a:pPr marL="969963" lvl="2" indent="-344488">
              <a:buFont typeface="Wingdings" panose="05000000000000000000" pitchFamily="2" charset="2"/>
              <a:buChar char="q"/>
            </a:pPr>
            <a:r>
              <a:rPr lang="en-US" sz="1800" dirty="0" smtClean="0"/>
              <a:t>Search Method Section for mention of </a:t>
            </a:r>
            <a:r>
              <a:rPr lang="en-US" sz="1800" b="1" dirty="0" smtClean="0"/>
              <a:t>single case </a:t>
            </a:r>
            <a:r>
              <a:rPr lang="en-US" sz="1800" dirty="0" smtClean="0"/>
              <a:t>setting (Yes, 2 rating, No, 3 rating) </a:t>
            </a:r>
          </a:p>
          <a:p>
            <a:pPr marL="625475" lvl="1" indent="-223838"/>
            <a:r>
              <a:rPr lang="en-US" sz="2000" dirty="0" smtClean="0"/>
              <a:t>Yes? Purpose is a Quantitative study (4-8 rating)</a:t>
            </a:r>
          </a:p>
          <a:p>
            <a:pPr marL="969963" lvl="2" indent="-344488">
              <a:buFont typeface="Wingdings" panose="05000000000000000000" pitchFamily="2" charset="2"/>
              <a:buChar char="q"/>
            </a:pPr>
            <a:r>
              <a:rPr lang="en-US" sz="1800" dirty="0" smtClean="0"/>
              <a:t>Search Results for “corrected” correlations or phi-coefficient (</a:t>
            </a:r>
            <a:r>
              <a:rPr lang="el-GR" sz="1800" dirty="0" smtClean="0"/>
              <a:t>ρ</a:t>
            </a:r>
            <a:r>
              <a:rPr lang="en-US" sz="1800" dirty="0" smtClean="0"/>
              <a:t>) (Yes, 8 rating)</a:t>
            </a:r>
          </a:p>
          <a:p>
            <a:pPr marL="969963" lvl="2" indent="-344488">
              <a:buFont typeface="Wingdings" panose="05000000000000000000" pitchFamily="2" charset="2"/>
              <a:buChar char="q"/>
            </a:pPr>
            <a:r>
              <a:rPr lang="en-US" sz="1800" dirty="0" smtClean="0"/>
              <a:t>Search Method for “random” sampling (Yes, 7 rating)</a:t>
            </a:r>
          </a:p>
          <a:p>
            <a:pPr marL="969963" lvl="2" indent="-344488">
              <a:buFont typeface="Wingdings" panose="05000000000000000000" pitchFamily="2" charset="2"/>
              <a:buChar char="q"/>
            </a:pPr>
            <a:r>
              <a:rPr lang="en-US" sz="1800" dirty="0" smtClean="0"/>
              <a:t>Search Method or results “structural” or “hierarchical” model, 6 rating)</a:t>
            </a:r>
          </a:p>
          <a:p>
            <a:pPr marL="969963" lvl="2" indent="-344488">
              <a:buFont typeface="Wingdings" panose="05000000000000000000" pitchFamily="2" charset="2"/>
              <a:buChar char="q"/>
            </a:pPr>
            <a:r>
              <a:rPr lang="en-US" sz="1800" dirty="0" smtClean="0"/>
              <a:t>Search Tables for “time” e.g., time 1, time 2, (Yes, 5 rating; No, 4 rating) </a:t>
            </a:r>
            <a:endParaRPr lang="en-US" sz="1800" dirty="0"/>
          </a:p>
          <a:p>
            <a:pPr marL="925830" lvl="1" indent="-514350"/>
            <a:endParaRPr lang="en-US" sz="2000" dirty="0" smtClean="0"/>
          </a:p>
          <a:p>
            <a:pPr lvl="1"/>
            <a:endParaRPr lang="en-US" sz="2000" dirty="0"/>
          </a:p>
        </p:txBody>
      </p:sp>
    </p:spTree>
    <p:extLst>
      <p:ext uri="{BB962C8B-B14F-4D97-AF65-F5344CB8AC3E}">
        <p14:creationId xmlns:p14="http://schemas.microsoft.com/office/powerpoint/2010/main" val="238936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2270</TotalTime>
  <Words>1444</Words>
  <Application>Microsoft Office PowerPoint</Application>
  <PresentationFormat>On-screen Show (4:3)</PresentationFormat>
  <Paragraphs>187</Paragraphs>
  <Slides>23</Slides>
  <Notes>7</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Module</vt:lpstr>
      <vt:lpstr>Z-302: Managing and Behavior in Organizations</vt:lpstr>
      <vt:lpstr>Class Agenda</vt:lpstr>
      <vt:lpstr>Introductions: A little about me</vt:lpstr>
      <vt:lpstr>My Assumptions</vt:lpstr>
      <vt:lpstr>WIIFM – How will the course help you succeed?</vt:lpstr>
      <vt:lpstr>How do I excel in this course?</vt:lpstr>
      <vt:lpstr>How is this course like the real world?</vt:lpstr>
      <vt:lpstr>Introductions – Tell us about you</vt:lpstr>
      <vt:lpstr>Syllabus Review</vt:lpstr>
      <vt:lpstr>Tools of the Trade (Free!!)</vt:lpstr>
      <vt:lpstr>Google Scholar</vt:lpstr>
      <vt:lpstr>Zotero</vt:lpstr>
      <vt:lpstr>Getting Things Done</vt:lpstr>
      <vt:lpstr>Evidence Based Analysis Tools</vt:lpstr>
      <vt:lpstr>Your Brain (The How to Guide)</vt:lpstr>
      <vt:lpstr>Progress Not Perfect</vt:lpstr>
      <vt:lpstr>Practicing  Evidence-Based Analysis</vt:lpstr>
      <vt:lpstr>Why EBA? Market Differentiator</vt:lpstr>
      <vt:lpstr>EBA Skill: Evaluating Claims</vt:lpstr>
      <vt:lpstr>Evaluating Claims (Method)</vt:lpstr>
      <vt:lpstr>Evaluating Claims (Example)</vt:lpstr>
      <vt:lpstr>EBA Skill: Rating Evidence Quality</vt:lpstr>
      <vt:lpstr>Rating Evidence Quality (Method)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H-402: Hospital Organization and Management</dc:title>
  <dc:creator>Administrator</dc:creator>
  <cp:lastModifiedBy>DavidSr</cp:lastModifiedBy>
  <cp:revision>45</cp:revision>
  <dcterms:created xsi:type="dcterms:W3CDTF">2014-08-26T18:10:14Z</dcterms:created>
  <dcterms:modified xsi:type="dcterms:W3CDTF">2017-08-23T18:24:35Z</dcterms:modified>
</cp:coreProperties>
</file>